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modernComment_1EF_84D6DCFC.xml" ContentType="application/vnd.ms-powerpoint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0" r:id="rId5"/>
  </p:sldMasterIdLst>
  <p:notesMasterIdLst>
    <p:notesMasterId r:id="rId27"/>
  </p:notesMasterIdLst>
  <p:sldIdLst>
    <p:sldId id="496" r:id="rId6"/>
    <p:sldId id="498" r:id="rId7"/>
    <p:sldId id="493" r:id="rId8"/>
    <p:sldId id="490" r:id="rId9"/>
    <p:sldId id="502" r:id="rId10"/>
    <p:sldId id="278" r:id="rId11"/>
    <p:sldId id="261" r:id="rId12"/>
    <p:sldId id="290" r:id="rId13"/>
    <p:sldId id="289" r:id="rId14"/>
    <p:sldId id="288" r:id="rId15"/>
    <p:sldId id="503" r:id="rId16"/>
    <p:sldId id="492" r:id="rId17"/>
    <p:sldId id="284" r:id="rId18"/>
    <p:sldId id="495" r:id="rId19"/>
    <p:sldId id="504" r:id="rId20"/>
    <p:sldId id="506" r:id="rId21"/>
    <p:sldId id="505" r:id="rId22"/>
    <p:sldId id="511" r:id="rId23"/>
    <p:sldId id="512" r:id="rId24"/>
    <p:sldId id="488" r:id="rId25"/>
    <p:sldId id="48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66177C7-EF5A-6776-9BBD-E0E281AE6A26}" name="Potter, Lauren (North East CA)" initials="LP" userId="S::lauren.potter@northeast-ca.gov.uk::04285874-c191-4dbb-9f1a-23adbfea322e" providerId="AD"/>
  <p188:author id="{214DEADE-D5E2-05CC-52E2-2AA2D58A1783}" name="Ann  Winter" initials="AW" userId="S::ann@glow-newcastle.co.uk::0604ef41-92f0-4127-9e82-2519e43141b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B8CC"/>
    <a:srgbClr val="3E2F72"/>
    <a:srgbClr val="802782"/>
    <a:srgbClr val="DD2C88"/>
    <a:srgbClr val="BCCF11"/>
    <a:srgbClr val="AFAF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0C89B1-337D-6F89-EE07-D4EC30EC284A}" v="1" dt="2025-11-26T11:21:31.7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  Winter" userId="S::ann@glow-newcastle.co.uk::0604ef41-92f0-4127-9e82-2519e43141b0" providerId="AD" clId="Web-{000F1DBD-63E7-23DF-0CD1-3A7C62C57053}"/>
    <pc:docChg chg="modSld">
      <pc:chgData name="Ann  Winter" userId="S::ann@glow-newcastle.co.uk::0604ef41-92f0-4127-9e82-2519e43141b0" providerId="AD" clId="Web-{000F1DBD-63E7-23DF-0CD1-3A7C62C57053}" dt="2025-11-24T11:19:14.601" v="31" actId="20577"/>
      <pc:docMkLst>
        <pc:docMk/>
      </pc:docMkLst>
      <pc:sldChg chg="modSp">
        <pc:chgData name="Ann  Winter" userId="S::ann@glow-newcastle.co.uk::0604ef41-92f0-4127-9e82-2519e43141b0" providerId="AD" clId="Web-{000F1DBD-63E7-23DF-0CD1-3A7C62C57053}" dt="2025-11-24T11:17:52.815" v="6" actId="20577"/>
        <pc:sldMkLst>
          <pc:docMk/>
          <pc:sldMk cId="2228673788" sldId="495"/>
        </pc:sldMkLst>
        <pc:spChg chg="mod">
          <ac:chgData name="Ann  Winter" userId="S::ann@glow-newcastle.co.uk::0604ef41-92f0-4127-9e82-2519e43141b0" providerId="AD" clId="Web-{000F1DBD-63E7-23DF-0CD1-3A7C62C57053}" dt="2025-11-24T11:17:52.815" v="6" actId="20577"/>
          <ac:spMkLst>
            <pc:docMk/>
            <pc:sldMk cId="2228673788" sldId="495"/>
            <ac:spMk id="2" creationId="{86A2CF56-798C-D14B-AE97-7B8B5FCD849E}"/>
          </ac:spMkLst>
        </pc:spChg>
      </pc:sldChg>
      <pc:sldChg chg="modSp">
        <pc:chgData name="Ann  Winter" userId="S::ann@glow-newcastle.co.uk::0604ef41-92f0-4127-9e82-2519e43141b0" providerId="AD" clId="Web-{000F1DBD-63E7-23DF-0CD1-3A7C62C57053}" dt="2025-11-24T11:18:05.722" v="12" actId="20577"/>
        <pc:sldMkLst>
          <pc:docMk/>
          <pc:sldMk cId="3147096533" sldId="504"/>
        </pc:sldMkLst>
        <pc:spChg chg="mod">
          <ac:chgData name="Ann  Winter" userId="S::ann@glow-newcastle.co.uk::0604ef41-92f0-4127-9e82-2519e43141b0" providerId="AD" clId="Web-{000F1DBD-63E7-23DF-0CD1-3A7C62C57053}" dt="2025-11-24T11:18:05.722" v="12" actId="20577"/>
          <ac:spMkLst>
            <pc:docMk/>
            <pc:sldMk cId="3147096533" sldId="504"/>
            <ac:spMk id="2" creationId="{C5CAF1CB-C94A-B8B0-F349-CA1665FBF172}"/>
          </ac:spMkLst>
        </pc:spChg>
      </pc:sldChg>
      <pc:sldChg chg="modSp">
        <pc:chgData name="Ann  Winter" userId="S::ann@glow-newcastle.co.uk::0604ef41-92f0-4127-9e82-2519e43141b0" providerId="AD" clId="Web-{000F1DBD-63E7-23DF-0CD1-3A7C62C57053}" dt="2025-11-24T11:18:26.567" v="21" actId="20577"/>
        <pc:sldMkLst>
          <pc:docMk/>
          <pc:sldMk cId="1450120046" sldId="505"/>
        </pc:sldMkLst>
        <pc:spChg chg="mod">
          <ac:chgData name="Ann  Winter" userId="S::ann@glow-newcastle.co.uk::0604ef41-92f0-4127-9e82-2519e43141b0" providerId="AD" clId="Web-{000F1DBD-63E7-23DF-0CD1-3A7C62C57053}" dt="2025-11-24T11:18:26.567" v="21" actId="20577"/>
          <ac:spMkLst>
            <pc:docMk/>
            <pc:sldMk cId="1450120046" sldId="505"/>
            <ac:spMk id="2" creationId="{27060BD3-8B3C-24FF-FBBD-59B3E890D314}"/>
          </ac:spMkLst>
        </pc:spChg>
      </pc:sldChg>
      <pc:sldChg chg="modSp">
        <pc:chgData name="Ann  Winter" userId="S::ann@glow-newcastle.co.uk::0604ef41-92f0-4127-9e82-2519e43141b0" providerId="AD" clId="Web-{000F1DBD-63E7-23DF-0CD1-3A7C62C57053}" dt="2025-11-24T11:18:16.130" v="18" actId="20577"/>
        <pc:sldMkLst>
          <pc:docMk/>
          <pc:sldMk cId="3527575111" sldId="506"/>
        </pc:sldMkLst>
        <pc:spChg chg="mod">
          <ac:chgData name="Ann  Winter" userId="S::ann@glow-newcastle.co.uk::0604ef41-92f0-4127-9e82-2519e43141b0" providerId="AD" clId="Web-{000F1DBD-63E7-23DF-0CD1-3A7C62C57053}" dt="2025-11-24T11:18:16.130" v="18" actId="20577"/>
          <ac:spMkLst>
            <pc:docMk/>
            <pc:sldMk cId="3527575111" sldId="506"/>
            <ac:spMk id="2" creationId="{0EC9EAA3-7999-686C-5B4C-2957C51A1304}"/>
          </ac:spMkLst>
        </pc:spChg>
      </pc:sldChg>
      <pc:sldChg chg="modSp">
        <pc:chgData name="Ann  Winter" userId="S::ann@glow-newcastle.co.uk::0604ef41-92f0-4127-9e82-2519e43141b0" providerId="AD" clId="Web-{000F1DBD-63E7-23DF-0CD1-3A7C62C57053}" dt="2025-11-24T11:18:37.583" v="28" actId="20577"/>
        <pc:sldMkLst>
          <pc:docMk/>
          <pc:sldMk cId="876199050" sldId="511"/>
        </pc:sldMkLst>
        <pc:spChg chg="mod">
          <ac:chgData name="Ann  Winter" userId="S::ann@glow-newcastle.co.uk::0604ef41-92f0-4127-9e82-2519e43141b0" providerId="AD" clId="Web-{000F1DBD-63E7-23DF-0CD1-3A7C62C57053}" dt="2025-11-24T11:18:37.583" v="28" actId="20577"/>
          <ac:spMkLst>
            <pc:docMk/>
            <pc:sldMk cId="876199050" sldId="511"/>
            <ac:spMk id="2" creationId="{C70D1E1E-275F-F0BB-32C2-4F54F28AF48D}"/>
          </ac:spMkLst>
        </pc:spChg>
      </pc:sldChg>
      <pc:sldChg chg="modSp">
        <pc:chgData name="Ann  Winter" userId="S::ann@glow-newcastle.co.uk::0604ef41-92f0-4127-9e82-2519e43141b0" providerId="AD" clId="Web-{000F1DBD-63E7-23DF-0CD1-3A7C62C57053}" dt="2025-11-24T11:19:14.601" v="31" actId="20577"/>
        <pc:sldMkLst>
          <pc:docMk/>
          <pc:sldMk cId="2147215361" sldId="512"/>
        </pc:sldMkLst>
        <pc:spChg chg="mod">
          <ac:chgData name="Ann  Winter" userId="S::ann@glow-newcastle.co.uk::0604ef41-92f0-4127-9e82-2519e43141b0" providerId="AD" clId="Web-{000F1DBD-63E7-23DF-0CD1-3A7C62C57053}" dt="2025-11-24T11:19:14.601" v="31" actId="20577"/>
          <ac:spMkLst>
            <pc:docMk/>
            <pc:sldMk cId="2147215361" sldId="512"/>
            <ac:spMk id="2" creationId="{8B457E83-A5F6-7D8B-5BC4-D8A396FD0379}"/>
          </ac:spMkLst>
        </pc:spChg>
      </pc:sldChg>
    </pc:docChg>
  </pc:docChgLst>
  <pc:docChgLst>
    <pc:chgData name="Ann  Winter" userId="S::ann@glow-newcastle.co.uk::0604ef41-92f0-4127-9e82-2519e43141b0" providerId="AD" clId="Web-{4E0C89B1-337D-6F89-EE07-D4EC30EC284A}"/>
    <pc:docChg chg="delSld">
      <pc:chgData name="Ann  Winter" userId="S::ann@glow-newcastle.co.uk::0604ef41-92f0-4127-9e82-2519e43141b0" providerId="AD" clId="Web-{4E0C89B1-337D-6F89-EE07-D4EC30EC284A}" dt="2025-11-26T11:21:31.782" v="0"/>
      <pc:docMkLst>
        <pc:docMk/>
      </pc:docMkLst>
      <pc:sldChg chg="del">
        <pc:chgData name="Ann  Winter" userId="S::ann@glow-newcastle.co.uk::0604ef41-92f0-4127-9e82-2519e43141b0" providerId="AD" clId="Web-{4E0C89B1-337D-6F89-EE07-D4EC30EC284A}" dt="2025-11-26T11:21:31.782" v="0"/>
        <pc:sldMkLst>
          <pc:docMk/>
          <pc:sldMk cId="873982741" sldId="501"/>
        </pc:sldMkLst>
      </pc:sldChg>
    </pc:docChg>
  </pc:docChgLst>
  <pc:docChgLst>
    <pc:chgData name="Ann  Winter" userId="S::ann@glow-newcastle.co.uk::0604ef41-92f0-4127-9e82-2519e43141b0" providerId="AD" clId="Web-{5CFBB55F-F266-F02D-43B4-D8C3252973E0}"/>
    <pc:docChg chg="mod addSld delSld modSld">
      <pc:chgData name="Ann  Winter" userId="S::ann@glow-newcastle.co.uk::0604ef41-92f0-4127-9e82-2519e43141b0" providerId="AD" clId="Web-{5CFBB55F-F266-F02D-43B4-D8C3252973E0}" dt="2025-11-18T10:28:41.992" v="20"/>
      <pc:docMkLst>
        <pc:docMk/>
      </pc:docMkLst>
      <pc:sldChg chg="delSp">
        <pc:chgData name="Ann  Winter" userId="S::ann@glow-newcastle.co.uk::0604ef41-92f0-4127-9e82-2519e43141b0" providerId="AD" clId="Web-{5CFBB55F-F266-F02D-43B4-D8C3252973E0}" dt="2025-11-18T10:28:41.992" v="20"/>
        <pc:sldMkLst>
          <pc:docMk/>
          <pc:sldMk cId="2797853870" sldId="289"/>
        </pc:sldMkLst>
      </pc:sldChg>
      <pc:sldChg chg="modSp">
        <pc:chgData name="Ann  Winter" userId="S::ann@glow-newcastle.co.uk::0604ef41-92f0-4127-9e82-2519e43141b0" providerId="AD" clId="Web-{5CFBB55F-F266-F02D-43B4-D8C3252973E0}" dt="2025-11-18T10:28:03.179" v="19" actId="20577"/>
        <pc:sldMkLst>
          <pc:docMk/>
          <pc:sldMk cId="621091186" sldId="290"/>
        </pc:sldMkLst>
        <pc:spChg chg="mod">
          <ac:chgData name="Ann  Winter" userId="S::ann@glow-newcastle.co.uk::0604ef41-92f0-4127-9e82-2519e43141b0" providerId="AD" clId="Web-{5CFBB55F-F266-F02D-43B4-D8C3252973E0}" dt="2025-11-18T10:28:03.179" v="19" actId="20577"/>
          <ac:spMkLst>
            <pc:docMk/>
            <pc:sldMk cId="621091186" sldId="290"/>
            <ac:spMk id="3" creationId="{851C7D79-6B2D-233F-0092-EDC63128E39F}"/>
          </ac:spMkLst>
        </pc:spChg>
      </pc:sldChg>
      <pc:sldChg chg="addSp">
        <pc:chgData name="Ann  Winter" userId="S::ann@glow-newcastle.co.uk::0604ef41-92f0-4127-9e82-2519e43141b0" providerId="AD" clId="Web-{5CFBB55F-F266-F02D-43B4-D8C3252973E0}" dt="2025-11-18T10:12:07.927" v="0"/>
        <pc:sldMkLst>
          <pc:docMk/>
          <pc:sldMk cId="98638508" sldId="502"/>
        </pc:sldMkLst>
        <pc:spChg chg="add">
          <ac:chgData name="Ann  Winter" userId="S::ann@glow-newcastle.co.uk::0604ef41-92f0-4127-9e82-2519e43141b0" providerId="AD" clId="Web-{5CFBB55F-F266-F02D-43B4-D8C3252973E0}" dt="2025-11-18T10:12:07.927" v="0"/>
          <ac:spMkLst>
            <pc:docMk/>
            <pc:sldMk cId="98638508" sldId="502"/>
            <ac:spMk id="3" creationId="{48ED6296-1985-2555-5B02-6DDF5B7FFC43}"/>
          </ac:spMkLst>
        </pc:spChg>
      </pc:sldChg>
      <pc:sldChg chg="add">
        <pc:chgData name="Ann  Winter" userId="S::ann@glow-newcastle.co.uk::0604ef41-92f0-4127-9e82-2519e43141b0" providerId="AD" clId="Web-{5CFBB55F-F266-F02D-43B4-D8C3252973E0}" dt="2025-11-18T10:25:18.862" v="6"/>
        <pc:sldMkLst>
          <pc:docMk/>
          <pc:sldMk cId="876199050" sldId="511"/>
        </pc:sldMkLst>
      </pc:sldChg>
      <pc:sldChg chg="modSp add">
        <pc:chgData name="Ann  Winter" userId="S::ann@glow-newcastle.co.uk::0604ef41-92f0-4127-9e82-2519e43141b0" providerId="AD" clId="Web-{5CFBB55F-F266-F02D-43B4-D8C3252973E0}" dt="2025-11-18T10:26:54.458" v="13" actId="20577"/>
        <pc:sldMkLst>
          <pc:docMk/>
          <pc:sldMk cId="2147215361" sldId="512"/>
        </pc:sldMkLst>
        <pc:spChg chg="mod">
          <ac:chgData name="Ann  Winter" userId="S::ann@glow-newcastle.co.uk::0604ef41-92f0-4127-9e82-2519e43141b0" providerId="AD" clId="Web-{5CFBB55F-F266-F02D-43B4-D8C3252973E0}" dt="2025-11-18T10:26:54.458" v="13" actId="20577"/>
          <ac:spMkLst>
            <pc:docMk/>
            <pc:sldMk cId="2147215361" sldId="512"/>
            <ac:spMk id="2" creationId="{8B457E83-A5F6-7D8B-5BC4-D8A396FD0379}"/>
          </ac:spMkLst>
        </pc:spChg>
      </pc:sldChg>
    </pc:docChg>
  </pc:docChgLst>
</pc:chgInfo>
</file>

<file path=ppt/comments/modernComment_1EF_84D6DCF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2428043-5C2A-4644-B73E-93510DA5E0D7}" authorId="{566177C7-EF5A-6776-9BBD-E0E281AE6A26}" created="2025-11-13T14:51:16.747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228673788" sldId="495"/>
      <ac:spMk id="13" creationId="{40126928-5478-800F-B6AC-6AE1744C8066}"/>
    </ac:deMkLst>
    <p188:replyLst>
      <p188:reply id="{25B3A53E-75AB-4B4B-BD1C-E01859422D2B}" authorId="{214DEADE-D5E2-05CC-52E2-2AA2D58A1783}" created="2025-11-18T10:24:37.330">
        <p188:txBody>
          <a:bodyPr/>
          <a:lstStyle/>
          <a:p>
            <a:r>
              <a:rPr lang="en-US"/>
              <a:t>Hi Lauren, I have added slides for the 6 LAs in our assemblies booking list - what am I missing please?! I have: Newcastle, Northumberland, North Tyneside, South Tyneside, Gateshead and Durham....  We aren't delivering anywhere else that I can see?</a:t>
            </a:r>
          </a:p>
        </p188:txBody>
      </p188:reply>
    </p188:replyLst>
    <p188:txBody>
      <a:bodyPr/>
      <a:lstStyle/>
      <a:p>
        <a:r>
          <a:rPr lang="en-GB"/>
          <a:t>We’ve flagged we need a slide for all 7 LAs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5912B-617A-44CC-B24E-B00A53081931}" type="datetimeFigureOut"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5D701-272B-4A8C-BCFC-87984621742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535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statistics/dcms-sectors-economic-estimates-2019-business-demographics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lordslibrary.parliament.uk/arts-and-creative-industries-the-case-for-a-strategy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GB" sz="1100">
                <a:solidFill>
                  <a:srgbClr val="25135E"/>
                </a:solidFill>
              </a:rPr>
              <a:t>Sources:</a:t>
            </a:r>
          </a:p>
          <a:p>
            <a:pPr marL="0" indent="0">
              <a:buNone/>
            </a:pPr>
            <a:r>
              <a:rPr lang="en-GB" sz="1100">
                <a:solidFill>
                  <a:srgbClr val="25135E"/>
                </a:solidFill>
                <a:hlinkClick r:id="rId3"/>
              </a:rPr>
              <a:t>https://www.gov.uk/government/statistics/dcms-sectors-economic-estimates-2019-business-demographics</a:t>
            </a:r>
            <a:r>
              <a:rPr lang="en-GB" sz="1100">
                <a:solidFill>
                  <a:srgbClr val="25135E"/>
                </a:solidFill>
              </a:rPr>
              <a:t>  </a:t>
            </a:r>
          </a:p>
          <a:p>
            <a:pPr marL="0" indent="0">
              <a:buNone/>
            </a:pPr>
            <a:r>
              <a:rPr lang="en-GB" sz="1100">
                <a:solidFill>
                  <a:srgbClr val="25135E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https://lordslibrary.parliament.uk/arts-and-creative-industries-the-case-for-a-strategy</a:t>
            </a:r>
            <a:r>
              <a:rPr lang="en-GB">
                <a:solidFill>
                  <a:srgbClr val="25135E"/>
                </a:solidFill>
              </a:rPr>
              <a:t>. </a:t>
            </a:r>
          </a:p>
          <a:p>
            <a:pPr marL="45593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4919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5FEB1-DDC6-9F61-7EB7-865557159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02CAA6-9F04-5574-2F10-8B216F52C7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48AC49-E9CA-9270-77F4-4444F819EF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0184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8E04BF5-96AD-E21A-8438-E2B07F280085}"/>
              </a:ext>
            </a:extLst>
          </p:cNvPr>
          <p:cNvSpPr/>
          <p:nvPr userDrawn="1"/>
        </p:nvSpPr>
        <p:spPr>
          <a:xfrm>
            <a:off x="0" y="6217920"/>
            <a:ext cx="1219200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A458B71-F033-698E-9EFB-E782D69448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7290" y="6450151"/>
            <a:ext cx="1240204" cy="234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73ACE08-FF9B-6D8B-BECB-DB71494B6B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840" y="605790"/>
            <a:ext cx="7519670" cy="114173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2881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and white arrow&#10;&#10;AI-generated content may be incorrect.">
            <a:extLst>
              <a:ext uri="{FF2B5EF4-FFF2-40B4-BE49-F238E27FC236}">
                <a16:creationId xmlns:a16="http://schemas.microsoft.com/office/drawing/2014/main" id="{C4792593-C3FE-FADA-1D0C-6892872134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7776967" y="2135669"/>
            <a:ext cx="4430023" cy="4430023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E528688-699A-A52D-8676-34ADC8904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851" y="1363749"/>
            <a:ext cx="10870508" cy="77192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E4003B"/>
                </a:solidFill>
                <a:latin typeface="Aptos SemiBold" panose="020B00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A14FECF-580C-4D51-694E-6A136A843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851" y="2230821"/>
            <a:ext cx="10870508" cy="39566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b="0" i="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914400" indent="0">
              <a:buNone/>
              <a:defRPr b="0" i="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371600" indent="0">
              <a:buNone/>
              <a:defRPr b="0" i="0"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1828800" indent="0">
              <a:buNone/>
              <a:defRPr b="0" i="0">
                <a:solidFill>
                  <a:schemeClr val="tx1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Picture 5" descr="A close up of a sign&#10;&#10;AI-generated content may be incorrect.">
            <a:extLst>
              <a:ext uri="{FF2B5EF4-FFF2-40B4-BE49-F238E27FC236}">
                <a16:creationId xmlns:a16="http://schemas.microsoft.com/office/drawing/2014/main" id="{65C353AF-1818-A9DE-9443-2463F39373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2683" y="318003"/>
            <a:ext cx="4282223" cy="643090"/>
          </a:xfrm>
          <a:prstGeom prst="rect">
            <a:avLst/>
          </a:prstGeom>
        </p:spPr>
      </p:pic>
      <p:pic>
        <p:nvPicPr>
          <p:cNvPr id="12" name="Picture 11" descr="A red and white arrow&#10;&#10;AI-generated content may be incorrect.">
            <a:extLst>
              <a:ext uri="{FF2B5EF4-FFF2-40B4-BE49-F238E27FC236}">
                <a16:creationId xmlns:a16="http://schemas.microsoft.com/office/drawing/2014/main" id="{00E38FFA-41A6-3985-9BDB-44A93E4C44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21450" y="278490"/>
            <a:ext cx="709819" cy="7098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6B9ED8-AD0A-18F7-C538-70E1238CA3A8}"/>
              </a:ext>
            </a:extLst>
          </p:cNvPr>
          <p:cNvSpPr txBox="1"/>
          <p:nvPr userDrawn="1"/>
        </p:nvSpPr>
        <p:spPr>
          <a:xfrm>
            <a:off x="616398" y="6338548"/>
            <a:ext cx="5347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i="0" u="none" strike="noStrike" baseline="0">
                <a:solidFill>
                  <a:schemeClr val="tx1"/>
                </a:solidFill>
                <a:latin typeface="Aptos" panose="020B0004020202020204" pitchFamily="34" charset="0"/>
              </a:rPr>
              <a:t>northeast-</a:t>
            </a:r>
            <a:r>
              <a:rPr lang="en-GB" b="1" i="0" u="none" strike="noStrike" baseline="0" err="1">
                <a:solidFill>
                  <a:schemeClr val="tx1"/>
                </a:solidFill>
                <a:latin typeface="Aptos" panose="020B0004020202020204" pitchFamily="34" charset="0"/>
              </a:rPr>
              <a:t>ca.gov.uk</a:t>
            </a:r>
            <a:endParaRPr lang="en-US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97E9081-8FB4-C348-B0FB-11C89035C64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761548" y="580273"/>
            <a:ext cx="3814811" cy="34218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b="0" i="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914400" indent="0">
              <a:buNone/>
              <a:defRPr b="0" i="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371600" indent="0">
              <a:buNone/>
              <a:defRPr b="0" i="0"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1828800" indent="0">
              <a:buNone/>
              <a:defRPr b="0" i="0">
                <a:solidFill>
                  <a:schemeClr val="tx1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963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8E04BF5-96AD-E21A-8438-E2B07F280085}"/>
              </a:ext>
            </a:extLst>
          </p:cNvPr>
          <p:cNvSpPr/>
          <p:nvPr userDrawn="1"/>
        </p:nvSpPr>
        <p:spPr>
          <a:xfrm>
            <a:off x="0" y="6217920"/>
            <a:ext cx="1219200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A458B71-F033-698E-9EFB-E782D69448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7290" y="6450151"/>
            <a:ext cx="1240204" cy="234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73ACE08-FF9B-6D8B-BECB-DB71494B6B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840" y="605790"/>
            <a:ext cx="7519670" cy="114173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title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B665C2F-7CF9-F66D-2218-1519AC5AFC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073" y="2353310"/>
            <a:ext cx="8043012" cy="3275330"/>
          </a:xfrm>
          <a:prstGeom prst="rect">
            <a:avLst/>
          </a:prstGeom>
        </p:spPr>
        <p:txBody>
          <a:bodyPr/>
          <a:lstStyle>
            <a:lvl1pPr marL="288000" indent="-288000">
              <a:buSzPct val="90000"/>
              <a:buFontTx/>
              <a:buBlip>
                <a:blip r:embed="rId4"/>
              </a:buBlip>
              <a:defRPr sz="2000"/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3503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8E04BF5-96AD-E21A-8438-E2B07F280085}"/>
              </a:ext>
            </a:extLst>
          </p:cNvPr>
          <p:cNvSpPr/>
          <p:nvPr userDrawn="1"/>
        </p:nvSpPr>
        <p:spPr>
          <a:xfrm>
            <a:off x="0" y="6217920"/>
            <a:ext cx="1219200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A458B71-F033-698E-9EFB-E782D69448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7290" y="6450151"/>
            <a:ext cx="1240204" cy="234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73ACE08-FF9B-6D8B-BECB-DB71494B6B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840" y="605790"/>
            <a:ext cx="7519670" cy="114173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title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B665C2F-7CF9-F66D-2218-1519AC5AFC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073" y="2353310"/>
            <a:ext cx="8043012" cy="3275330"/>
          </a:xfrm>
          <a:prstGeom prst="rect">
            <a:avLst/>
          </a:prstGeom>
        </p:spPr>
        <p:txBody>
          <a:bodyPr/>
          <a:lstStyle>
            <a:lvl1pPr marL="288000" indent="-288000">
              <a:buSzPct val="90000"/>
              <a:buFontTx/>
              <a:buBlip>
                <a:blip r:embed="rId4"/>
              </a:buBlip>
              <a:defRPr sz="2000"/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B92D3B-CFA4-8E26-65F4-38A0F44BADB9}"/>
              </a:ext>
            </a:extLst>
          </p:cNvPr>
          <p:cNvSpPr/>
          <p:nvPr userDrawn="1"/>
        </p:nvSpPr>
        <p:spPr>
          <a:xfrm rot="579093">
            <a:off x="8785404" y="-116052"/>
            <a:ext cx="1227330" cy="1110528"/>
          </a:xfrm>
          <a:custGeom>
            <a:avLst/>
            <a:gdLst>
              <a:gd name="connsiteX0" fmla="*/ 0 w 1223256"/>
              <a:gd name="connsiteY0" fmla="*/ 0 h 1223256"/>
              <a:gd name="connsiteX1" fmla="*/ 1223256 w 1223256"/>
              <a:gd name="connsiteY1" fmla="*/ 0 h 1223256"/>
              <a:gd name="connsiteX2" fmla="*/ 1223256 w 1223256"/>
              <a:gd name="connsiteY2" fmla="*/ 1223256 h 1223256"/>
              <a:gd name="connsiteX3" fmla="*/ 0 w 1223256"/>
              <a:gd name="connsiteY3" fmla="*/ 1223256 h 1223256"/>
              <a:gd name="connsiteX4" fmla="*/ 0 w 1223256"/>
              <a:gd name="connsiteY4" fmla="*/ 0 h 1223256"/>
              <a:gd name="connsiteX0" fmla="*/ 4074 w 1227330"/>
              <a:gd name="connsiteY0" fmla="*/ 0 h 1223256"/>
              <a:gd name="connsiteX1" fmla="*/ 1227330 w 1227330"/>
              <a:gd name="connsiteY1" fmla="*/ 0 h 1223256"/>
              <a:gd name="connsiteX2" fmla="*/ 1227330 w 1227330"/>
              <a:gd name="connsiteY2" fmla="*/ 1223256 h 1223256"/>
              <a:gd name="connsiteX3" fmla="*/ 4074 w 1227330"/>
              <a:gd name="connsiteY3" fmla="*/ 1223256 h 1223256"/>
              <a:gd name="connsiteX4" fmla="*/ 0 w 1227330"/>
              <a:gd name="connsiteY4" fmla="*/ 326209 h 1223256"/>
              <a:gd name="connsiteX5" fmla="*/ 4074 w 1227330"/>
              <a:gd name="connsiteY5" fmla="*/ 0 h 1223256"/>
              <a:gd name="connsiteX0" fmla="*/ 4074 w 1227330"/>
              <a:gd name="connsiteY0" fmla="*/ 0 h 1223256"/>
              <a:gd name="connsiteX1" fmla="*/ 1227330 w 1227330"/>
              <a:gd name="connsiteY1" fmla="*/ 0 h 1223256"/>
              <a:gd name="connsiteX2" fmla="*/ 1218950 w 1227330"/>
              <a:gd name="connsiteY2" fmla="*/ 112728 h 1223256"/>
              <a:gd name="connsiteX3" fmla="*/ 1227330 w 1227330"/>
              <a:gd name="connsiteY3" fmla="*/ 1223256 h 1223256"/>
              <a:gd name="connsiteX4" fmla="*/ 4074 w 1227330"/>
              <a:gd name="connsiteY4" fmla="*/ 1223256 h 1223256"/>
              <a:gd name="connsiteX5" fmla="*/ 0 w 1227330"/>
              <a:gd name="connsiteY5" fmla="*/ 326209 h 1223256"/>
              <a:gd name="connsiteX6" fmla="*/ 4074 w 1227330"/>
              <a:gd name="connsiteY6" fmla="*/ 0 h 1223256"/>
              <a:gd name="connsiteX0" fmla="*/ 1227330 w 1318770"/>
              <a:gd name="connsiteY0" fmla="*/ 0 h 1223256"/>
              <a:gd name="connsiteX1" fmla="*/ 1218950 w 1318770"/>
              <a:gd name="connsiteY1" fmla="*/ 112728 h 1223256"/>
              <a:gd name="connsiteX2" fmla="*/ 1227330 w 1318770"/>
              <a:gd name="connsiteY2" fmla="*/ 1223256 h 1223256"/>
              <a:gd name="connsiteX3" fmla="*/ 4074 w 1318770"/>
              <a:gd name="connsiteY3" fmla="*/ 1223256 h 1223256"/>
              <a:gd name="connsiteX4" fmla="*/ 0 w 1318770"/>
              <a:gd name="connsiteY4" fmla="*/ 326209 h 1223256"/>
              <a:gd name="connsiteX5" fmla="*/ 4074 w 1318770"/>
              <a:gd name="connsiteY5" fmla="*/ 0 h 1223256"/>
              <a:gd name="connsiteX6" fmla="*/ 1318770 w 1318770"/>
              <a:gd name="connsiteY6" fmla="*/ 91440 h 1223256"/>
              <a:gd name="connsiteX0" fmla="*/ 1227330 w 1227330"/>
              <a:gd name="connsiteY0" fmla="*/ 0 h 1223256"/>
              <a:gd name="connsiteX1" fmla="*/ 1218950 w 1227330"/>
              <a:gd name="connsiteY1" fmla="*/ 112728 h 1223256"/>
              <a:gd name="connsiteX2" fmla="*/ 1227330 w 1227330"/>
              <a:gd name="connsiteY2" fmla="*/ 1223256 h 1223256"/>
              <a:gd name="connsiteX3" fmla="*/ 4074 w 1227330"/>
              <a:gd name="connsiteY3" fmla="*/ 1223256 h 1223256"/>
              <a:gd name="connsiteX4" fmla="*/ 0 w 1227330"/>
              <a:gd name="connsiteY4" fmla="*/ 326209 h 1223256"/>
              <a:gd name="connsiteX5" fmla="*/ 4074 w 1227330"/>
              <a:gd name="connsiteY5" fmla="*/ 0 h 1223256"/>
              <a:gd name="connsiteX0" fmla="*/ 1218950 w 1227330"/>
              <a:gd name="connsiteY0" fmla="*/ 112728 h 1223256"/>
              <a:gd name="connsiteX1" fmla="*/ 1227330 w 1227330"/>
              <a:gd name="connsiteY1" fmla="*/ 1223256 h 1223256"/>
              <a:gd name="connsiteX2" fmla="*/ 4074 w 1227330"/>
              <a:gd name="connsiteY2" fmla="*/ 1223256 h 1223256"/>
              <a:gd name="connsiteX3" fmla="*/ 0 w 1227330"/>
              <a:gd name="connsiteY3" fmla="*/ 326209 h 1223256"/>
              <a:gd name="connsiteX4" fmla="*/ 4074 w 1227330"/>
              <a:gd name="connsiteY4" fmla="*/ 0 h 1223256"/>
              <a:gd name="connsiteX0" fmla="*/ 1218950 w 1227330"/>
              <a:gd name="connsiteY0" fmla="*/ 0 h 1110528"/>
              <a:gd name="connsiteX1" fmla="*/ 1227330 w 1227330"/>
              <a:gd name="connsiteY1" fmla="*/ 1110528 h 1110528"/>
              <a:gd name="connsiteX2" fmla="*/ 4074 w 1227330"/>
              <a:gd name="connsiteY2" fmla="*/ 1110528 h 1110528"/>
              <a:gd name="connsiteX3" fmla="*/ 0 w 1227330"/>
              <a:gd name="connsiteY3" fmla="*/ 213481 h 1110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7330" h="1110528">
                <a:moveTo>
                  <a:pt x="1218950" y="0"/>
                </a:moveTo>
                <a:cubicBezTo>
                  <a:pt x="1221743" y="370176"/>
                  <a:pt x="1224537" y="740352"/>
                  <a:pt x="1227330" y="1110528"/>
                </a:cubicBezTo>
                <a:lnTo>
                  <a:pt x="4074" y="1110528"/>
                </a:lnTo>
                <a:lnTo>
                  <a:pt x="0" y="213481"/>
                </a:lnTo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F954B5-AB0D-5189-70B2-B8D28B97C4AF}"/>
              </a:ext>
            </a:extLst>
          </p:cNvPr>
          <p:cNvSpPr/>
          <p:nvPr userDrawn="1"/>
        </p:nvSpPr>
        <p:spPr>
          <a:xfrm rot="20594745">
            <a:off x="10799038" y="1682873"/>
            <a:ext cx="1676251" cy="1726607"/>
          </a:xfrm>
          <a:custGeom>
            <a:avLst/>
            <a:gdLst>
              <a:gd name="connsiteX0" fmla="*/ 0 w 1718718"/>
              <a:gd name="connsiteY0" fmla="*/ 0 h 1718718"/>
              <a:gd name="connsiteX1" fmla="*/ 1718718 w 1718718"/>
              <a:gd name="connsiteY1" fmla="*/ 0 h 1718718"/>
              <a:gd name="connsiteX2" fmla="*/ 1718718 w 1718718"/>
              <a:gd name="connsiteY2" fmla="*/ 1718718 h 1718718"/>
              <a:gd name="connsiteX3" fmla="*/ 0 w 1718718"/>
              <a:gd name="connsiteY3" fmla="*/ 1718718 h 1718718"/>
              <a:gd name="connsiteX4" fmla="*/ 0 w 1718718"/>
              <a:gd name="connsiteY4" fmla="*/ 0 h 1718718"/>
              <a:gd name="connsiteX0" fmla="*/ 0 w 1718718"/>
              <a:gd name="connsiteY0" fmla="*/ 276 h 1718994"/>
              <a:gd name="connsiteX1" fmla="*/ 1676251 w 1718718"/>
              <a:gd name="connsiteY1" fmla="*/ 0 h 1718994"/>
              <a:gd name="connsiteX2" fmla="*/ 1718718 w 1718718"/>
              <a:gd name="connsiteY2" fmla="*/ 276 h 1718994"/>
              <a:gd name="connsiteX3" fmla="*/ 1718718 w 1718718"/>
              <a:gd name="connsiteY3" fmla="*/ 1718994 h 1718994"/>
              <a:gd name="connsiteX4" fmla="*/ 0 w 1718718"/>
              <a:gd name="connsiteY4" fmla="*/ 1718994 h 1718994"/>
              <a:gd name="connsiteX5" fmla="*/ 0 w 1718718"/>
              <a:gd name="connsiteY5" fmla="*/ 276 h 1718994"/>
              <a:gd name="connsiteX0" fmla="*/ 1718718 w 1810158"/>
              <a:gd name="connsiteY0" fmla="*/ 276 h 1718994"/>
              <a:gd name="connsiteX1" fmla="*/ 1718718 w 1810158"/>
              <a:gd name="connsiteY1" fmla="*/ 1718994 h 1718994"/>
              <a:gd name="connsiteX2" fmla="*/ 0 w 1810158"/>
              <a:gd name="connsiteY2" fmla="*/ 1718994 h 1718994"/>
              <a:gd name="connsiteX3" fmla="*/ 0 w 1810158"/>
              <a:gd name="connsiteY3" fmla="*/ 276 h 1718994"/>
              <a:gd name="connsiteX4" fmla="*/ 1676251 w 1810158"/>
              <a:gd name="connsiteY4" fmla="*/ 0 h 1718994"/>
              <a:gd name="connsiteX5" fmla="*/ 1810158 w 1810158"/>
              <a:gd name="connsiteY5" fmla="*/ 91716 h 1718994"/>
              <a:gd name="connsiteX0" fmla="*/ 1718718 w 1718718"/>
              <a:gd name="connsiteY0" fmla="*/ 276 h 1718994"/>
              <a:gd name="connsiteX1" fmla="*/ 1718718 w 1718718"/>
              <a:gd name="connsiteY1" fmla="*/ 1718994 h 1718994"/>
              <a:gd name="connsiteX2" fmla="*/ 0 w 1718718"/>
              <a:gd name="connsiteY2" fmla="*/ 1718994 h 1718994"/>
              <a:gd name="connsiteX3" fmla="*/ 0 w 1718718"/>
              <a:gd name="connsiteY3" fmla="*/ 276 h 1718994"/>
              <a:gd name="connsiteX4" fmla="*/ 1676251 w 1718718"/>
              <a:gd name="connsiteY4" fmla="*/ 0 h 1718994"/>
              <a:gd name="connsiteX0" fmla="*/ 1718718 w 1718718"/>
              <a:gd name="connsiteY0" fmla="*/ 276 h 1726607"/>
              <a:gd name="connsiteX1" fmla="*/ 1718718 w 1718718"/>
              <a:gd name="connsiteY1" fmla="*/ 1718994 h 1726607"/>
              <a:gd name="connsiteX2" fmla="*/ 1159322 w 1718718"/>
              <a:gd name="connsiteY2" fmla="*/ 1726607 h 1726607"/>
              <a:gd name="connsiteX3" fmla="*/ 0 w 1718718"/>
              <a:gd name="connsiteY3" fmla="*/ 1718994 h 1726607"/>
              <a:gd name="connsiteX4" fmla="*/ 0 w 1718718"/>
              <a:gd name="connsiteY4" fmla="*/ 276 h 1726607"/>
              <a:gd name="connsiteX5" fmla="*/ 1676251 w 1718718"/>
              <a:gd name="connsiteY5" fmla="*/ 0 h 1726607"/>
              <a:gd name="connsiteX0" fmla="*/ 1718718 w 1718718"/>
              <a:gd name="connsiteY0" fmla="*/ 276 h 1726607"/>
              <a:gd name="connsiteX1" fmla="*/ 1159322 w 1718718"/>
              <a:gd name="connsiteY1" fmla="*/ 1726607 h 1726607"/>
              <a:gd name="connsiteX2" fmla="*/ 0 w 1718718"/>
              <a:gd name="connsiteY2" fmla="*/ 1718994 h 1726607"/>
              <a:gd name="connsiteX3" fmla="*/ 0 w 1718718"/>
              <a:gd name="connsiteY3" fmla="*/ 276 h 1726607"/>
              <a:gd name="connsiteX4" fmla="*/ 1676251 w 1718718"/>
              <a:gd name="connsiteY4" fmla="*/ 0 h 1726607"/>
              <a:gd name="connsiteX0" fmla="*/ 1159322 w 1676251"/>
              <a:gd name="connsiteY0" fmla="*/ 1726607 h 1726607"/>
              <a:gd name="connsiteX1" fmla="*/ 0 w 1676251"/>
              <a:gd name="connsiteY1" fmla="*/ 1718994 h 1726607"/>
              <a:gd name="connsiteX2" fmla="*/ 0 w 1676251"/>
              <a:gd name="connsiteY2" fmla="*/ 276 h 1726607"/>
              <a:gd name="connsiteX3" fmla="*/ 1676251 w 1676251"/>
              <a:gd name="connsiteY3" fmla="*/ 0 h 172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6251" h="1726607">
                <a:moveTo>
                  <a:pt x="1159322" y="1726607"/>
                </a:moveTo>
                <a:lnTo>
                  <a:pt x="0" y="1718994"/>
                </a:lnTo>
                <a:lnTo>
                  <a:pt x="0" y="276"/>
                </a:lnTo>
                <a:lnTo>
                  <a:pt x="1676251" y="0"/>
                </a:lnTo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39E41D1C-892D-78CA-A084-A9157E8C3EFC}"/>
              </a:ext>
            </a:extLst>
          </p:cNvPr>
          <p:cNvSpPr/>
          <p:nvPr userDrawn="1"/>
        </p:nvSpPr>
        <p:spPr>
          <a:xfrm rot="9900000">
            <a:off x="11148629" y="649057"/>
            <a:ext cx="377139" cy="32512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9AD4487-45B5-6C53-AC3C-0A9EF69A4C59}"/>
              </a:ext>
            </a:extLst>
          </p:cNvPr>
          <p:cNvSpPr/>
          <p:nvPr userDrawn="1"/>
        </p:nvSpPr>
        <p:spPr>
          <a:xfrm>
            <a:off x="9621520" y="1656080"/>
            <a:ext cx="345440" cy="34544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9B7D33FF-2FC7-2C87-E5DB-6B9138706CEC}"/>
              </a:ext>
            </a:extLst>
          </p:cNvPr>
          <p:cNvSpPr/>
          <p:nvPr userDrawn="1"/>
        </p:nvSpPr>
        <p:spPr>
          <a:xfrm rot="9256416">
            <a:off x="11797733" y="4011500"/>
            <a:ext cx="346595" cy="298789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918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8E04BF5-96AD-E21A-8438-E2B07F280085}"/>
              </a:ext>
            </a:extLst>
          </p:cNvPr>
          <p:cNvSpPr/>
          <p:nvPr userDrawn="1"/>
        </p:nvSpPr>
        <p:spPr>
          <a:xfrm>
            <a:off x="0" y="6217920"/>
            <a:ext cx="1219200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A458B71-F033-698E-9EFB-E782D69448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7290" y="6450151"/>
            <a:ext cx="1240204" cy="234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73ACE08-FF9B-6D8B-BECB-DB71494B6B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840" y="605790"/>
            <a:ext cx="7519670" cy="114173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title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B665C2F-7CF9-F66D-2218-1519AC5AFC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073" y="2353310"/>
            <a:ext cx="8043012" cy="3275330"/>
          </a:xfrm>
          <a:prstGeom prst="rect">
            <a:avLst/>
          </a:prstGeom>
        </p:spPr>
        <p:txBody>
          <a:bodyPr/>
          <a:lstStyle>
            <a:lvl1pPr marL="288000" indent="-288000">
              <a:buSzPct val="90000"/>
              <a:buFontTx/>
              <a:buBlip>
                <a:blip r:embed="rId4"/>
              </a:buBlip>
              <a:defRPr sz="2000"/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2" name="Picture Placeholder 14">
            <a:extLst>
              <a:ext uri="{FF2B5EF4-FFF2-40B4-BE49-F238E27FC236}">
                <a16:creationId xmlns:a16="http://schemas.microsoft.com/office/drawing/2014/main" id="{020B8269-0413-164A-86B8-2BC8CDD9AE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659320" y="576821"/>
            <a:ext cx="1941839" cy="195803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GB"/>
              <a:t>Insert </a:t>
            </a:r>
            <a:br>
              <a:rPr lang="en-GB"/>
            </a:br>
            <a:r>
              <a:rPr lang="en-GB"/>
              <a:t>sector icon</a:t>
            </a:r>
            <a:br>
              <a:rPr lang="en-GB"/>
            </a:br>
            <a:r>
              <a:rPr lang="en-GB"/>
              <a:t>(Type 1)</a:t>
            </a:r>
          </a:p>
        </p:txBody>
      </p:sp>
    </p:spTree>
    <p:extLst>
      <p:ext uri="{BB962C8B-B14F-4D97-AF65-F5344CB8AC3E}">
        <p14:creationId xmlns:p14="http://schemas.microsoft.com/office/powerpoint/2010/main" val="40527582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8E04BF5-96AD-E21A-8438-E2B07F280085}"/>
              </a:ext>
            </a:extLst>
          </p:cNvPr>
          <p:cNvSpPr/>
          <p:nvPr userDrawn="1"/>
        </p:nvSpPr>
        <p:spPr>
          <a:xfrm>
            <a:off x="0" y="6217920"/>
            <a:ext cx="1219200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A458B71-F033-698E-9EFB-E782D69448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7290" y="6450151"/>
            <a:ext cx="1240204" cy="234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73ACE08-FF9B-6D8B-BECB-DB71494B6B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840" y="605790"/>
            <a:ext cx="7519670" cy="114173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0127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8E04BF5-96AD-E21A-8438-E2B07F280085}"/>
              </a:ext>
            </a:extLst>
          </p:cNvPr>
          <p:cNvSpPr/>
          <p:nvPr userDrawn="1"/>
        </p:nvSpPr>
        <p:spPr>
          <a:xfrm>
            <a:off x="0" y="6217920"/>
            <a:ext cx="1219200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A458B71-F033-698E-9EFB-E782D69448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7290" y="6450151"/>
            <a:ext cx="1240204" cy="234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73ACE08-FF9B-6D8B-BECB-DB71494B6B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840" y="605789"/>
            <a:ext cx="5080756" cy="159038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title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B665C2F-7CF9-F66D-2218-1519AC5AFC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073" y="2672046"/>
            <a:ext cx="5490927" cy="2999549"/>
          </a:xfrm>
          <a:prstGeom prst="rect">
            <a:avLst/>
          </a:prstGeom>
        </p:spPr>
        <p:txBody>
          <a:bodyPr/>
          <a:lstStyle>
            <a:lvl1pPr marL="288000" indent="-288000">
              <a:buSzPct val="90000"/>
              <a:buFontTx/>
              <a:buBlip>
                <a:blip r:embed="rId4"/>
              </a:buBlip>
              <a:defRPr sz="2000"/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2728A2FD-9E72-D34E-EA45-88D78D5C67D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64533" y="0"/>
            <a:ext cx="5830351" cy="6219988"/>
          </a:xfrm>
          <a:custGeom>
            <a:avLst/>
            <a:gdLst>
              <a:gd name="connsiteX0" fmla="*/ 0 w 3532358"/>
              <a:gd name="connsiteY0" fmla="*/ 0 h 6868160"/>
              <a:gd name="connsiteX1" fmla="*/ 3532358 w 3532358"/>
              <a:gd name="connsiteY1" fmla="*/ 0 h 6868160"/>
              <a:gd name="connsiteX2" fmla="*/ 3532358 w 3532358"/>
              <a:gd name="connsiteY2" fmla="*/ 6858000 h 6868160"/>
              <a:gd name="connsiteX3" fmla="*/ 1391920 w 3532358"/>
              <a:gd name="connsiteY3" fmla="*/ 6868160 h 6868160"/>
              <a:gd name="connsiteX0" fmla="*/ 0 w 3532358"/>
              <a:gd name="connsiteY0" fmla="*/ 0 h 6877050"/>
              <a:gd name="connsiteX1" fmla="*/ 3532358 w 3532358"/>
              <a:gd name="connsiteY1" fmla="*/ 0 h 6877050"/>
              <a:gd name="connsiteX2" fmla="*/ 3532358 w 3532358"/>
              <a:gd name="connsiteY2" fmla="*/ 6877050 h 6877050"/>
              <a:gd name="connsiteX3" fmla="*/ 1391920 w 3532358"/>
              <a:gd name="connsiteY3" fmla="*/ 6868160 h 6877050"/>
              <a:gd name="connsiteX4" fmla="*/ 0 w 3532358"/>
              <a:gd name="connsiteY4" fmla="*/ 0 h 6877050"/>
              <a:gd name="connsiteX0" fmla="*/ 0 w 3532358"/>
              <a:gd name="connsiteY0" fmla="*/ 0 h 6868160"/>
              <a:gd name="connsiteX1" fmla="*/ 3532358 w 3532358"/>
              <a:gd name="connsiteY1" fmla="*/ 0 h 6868160"/>
              <a:gd name="connsiteX2" fmla="*/ 3512038 w 3532358"/>
              <a:gd name="connsiteY2" fmla="*/ 6851650 h 6868160"/>
              <a:gd name="connsiteX3" fmla="*/ 1391920 w 3532358"/>
              <a:gd name="connsiteY3" fmla="*/ 6868160 h 6868160"/>
              <a:gd name="connsiteX4" fmla="*/ 0 w 3532358"/>
              <a:gd name="connsiteY4" fmla="*/ 0 h 6868160"/>
              <a:gd name="connsiteX0" fmla="*/ 0 w 3538946"/>
              <a:gd name="connsiteY0" fmla="*/ 0 h 6868160"/>
              <a:gd name="connsiteX1" fmla="*/ 3532358 w 3538946"/>
              <a:gd name="connsiteY1" fmla="*/ 0 h 6868160"/>
              <a:gd name="connsiteX2" fmla="*/ 3537438 w 3538946"/>
              <a:gd name="connsiteY2" fmla="*/ 6856730 h 6868160"/>
              <a:gd name="connsiteX3" fmla="*/ 1391920 w 3538946"/>
              <a:gd name="connsiteY3" fmla="*/ 6868160 h 6868160"/>
              <a:gd name="connsiteX4" fmla="*/ 0 w 3538946"/>
              <a:gd name="connsiteY4" fmla="*/ 0 h 6868160"/>
              <a:gd name="connsiteX0" fmla="*/ 0 w 3546185"/>
              <a:gd name="connsiteY0" fmla="*/ 0 h 6879590"/>
              <a:gd name="connsiteX1" fmla="*/ 3532358 w 3546185"/>
              <a:gd name="connsiteY1" fmla="*/ 0 h 6879590"/>
              <a:gd name="connsiteX2" fmla="*/ 3545058 w 3546185"/>
              <a:gd name="connsiteY2" fmla="*/ 6879590 h 6879590"/>
              <a:gd name="connsiteX3" fmla="*/ 1391920 w 3546185"/>
              <a:gd name="connsiteY3" fmla="*/ 6868160 h 6879590"/>
              <a:gd name="connsiteX4" fmla="*/ 0 w 3546185"/>
              <a:gd name="connsiteY4" fmla="*/ 0 h 6879590"/>
              <a:gd name="connsiteX0" fmla="*/ 0 w 3546185"/>
              <a:gd name="connsiteY0" fmla="*/ 0 h 6879626"/>
              <a:gd name="connsiteX1" fmla="*/ 3532358 w 3546185"/>
              <a:gd name="connsiteY1" fmla="*/ 0 h 6879626"/>
              <a:gd name="connsiteX2" fmla="*/ 3545058 w 3546185"/>
              <a:gd name="connsiteY2" fmla="*/ 6879590 h 6879626"/>
              <a:gd name="connsiteX3" fmla="*/ 1391920 w 3546185"/>
              <a:gd name="connsiteY3" fmla="*/ 6879626 h 6879626"/>
              <a:gd name="connsiteX4" fmla="*/ 0 w 3546185"/>
              <a:gd name="connsiteY4" fmla="*/ 0 h 6879626"/>
              <a:gd name="connsiteX0" fmla="*/ 0 w 5824145"/>
              <a:gd name="connsiteY0" fmla="*/ 0 h 6879626"/>
              <a:gd name="connsiteX1" fmla="*/ 5824145 w 5824145"/>
              <a:gd name="connsiteY1" fmla="*/ 0 h 6879626"/>
              <a:gd name="connsiteX2" fmla="*/ 3545058 w 5824145"/>
              <a:gd name="connsiteY2" fmla="*/ 6879590 h 6879626"/>
              <a:gd name="connsiteX3" fmla="*/ 1391920 w 5824145"/>
              <a:gd name="connsiteY3" fmla="*/ 6879626 h 6879626"/>
              <a:gd name="connsiteX4" fmla="*/ 0 w 5824145"/>
              <a:gd name="connsiteY4" fmla="*/ 0 h 6879626"/>
              <a:gd name="connsiteX0" fmla="*/ 0 w 5824145"/>
              <a:gd name="connsiteY0" fmla="*/ 0 h 6879626"/>
              <a:gd name="connsiteX1" fmla="*/ 5824145 w 5824145"/>
              <a:gd name="connsiteY1" fmla="*/ 0 h 6879626"/>
              <a:gd name="connsiteX2" fmla="*/ 5813696 w 5824145"/>
              <a:gd name="connsiteY2" fmla="*/ 6867978 h 6879626"/>
              <a:gd name="connsiteX3" fmla="*/ 1391920 w 5824145"/>
              <a:gd name="connsiteY3" fmla="*/ 6879626 h 6879626"/>
              <a:gd name="connsiteX4" fmla="*/ 0 w 5824145"/>
              <a:gd name="connsiteY4" fmla="*/ 0 h 6879626"/>
              <a:gd name="connsiteX0" fmla="*/ 0 w 5824145"/>
              <a:gd name="connsiteY0" fmla="*/ 0 h 6879626"/>
              <a:gd name="connsiteX1" fmla="*/ 5824145 w 5824145"/>
              <a:gd name="connsiteY1" fmla="*/ 0 h 6879626"/>
              <a:gd name="connsiteX2" fmla="*/ 5697949 w 5824145"/>
              <a:gd name="connsiteY2" fmla="*/ 5985533 h 6879626"/>
              <a:gd name="connsiteX3" fmla="*/ 1391920 w 5824145"/>
              <a:gd name="connsiteY3" fmla="*/ 6879626 h 6879626"/>
              <a:gd name="connsiteX4" fmla="*/ 0 w 5824145"/>
              <a:gd name="connsiteY4" fmla="*/ 0 h 6879626"/>
              <a:gd name="connsiteX0" fmla="*/ 0 w 5824145"/>
              <a:gd name="connsiteY0" fmla="*/ 0 h 6879626"/>
              <a:gd name="connsiteX1" fmla="*/ 5824145 w 5824145"/>
              <a:gd name="connsiteY1" fmla="*/ 0 h 6879626"/>
              <a:gd name="connsiteX2" fmla="*/ 5778972 w 5824145"/>
              <a:gd name="connsiteY2" fmla="*/ 6252588 h 6879626"/>
              <a:gd name="connsiteX3" fmla="*/ 1391920 w 5824145"/>
              <a:gd name="connsiteY3" fmla="*/ 6879626 h 6879626"/>
              <a:gd name="connsiteX4" fmla="*/ 0 w 5824145"/>
              <a:gd name="connsiteY4" fmla="*/ 0 h 6879626"/>
              <a:gd name="connsiteX0" fmla="*/ 0 w 5827104"/>
              <a:gd name="connsiteY0" fmla="*/ 0 h 6879626"/>
              <a:gd name="connsiteX1" fmla="*/ 5824145 w 5827104"/>
              <a:gd name="connsiteY1" fmla="*/ 0 h 6879626"/>
              <a:gd name="connsiteX2" fmla="*/ 5825271 w 5827104"/>
              <a:gd name="connsiteY2" fmla="*/ 6217755 h 6879626"/>
              <a:gd name="connsiteX3" fmla="*/ 1391920 w 5827104"/>
              <a:gd name="connsiteY3" fmla="*/ 6879626 h 6879626"/>
              <a:gd name="connsiteX4" fmla="*/ 0 w 5827104"/>
              <a:gd name="connsiteY4" fmla="*/ 0 h 6879626"/>
              <a:gd name="connsiteX0" fmla="*/ 0 w 5827104"/>
              <a:gd name="connsiteY0" fmla="*/ 0 h 6217755"/>
              <a:gd name="connsiteX1" fmla="*/ 5824145 w 5827104"/>
              <a:gd name="connsiteY1" fmla="*/ 0 h 6217755"/>
              <a:gd name="connsiteX2" fmla="*/ 5825271 w 5827104"/>
              <a:gd name="connsiteY2" fmla="*/ 6217755 h 6217755"/>
              <a:gd name="connsiteX3" fmla="*/ 1249680 w 5827104"/>
              <a:gd name="connsiteY3" fmla="*/ 6217147 h 6217755"/>
              <a:gd name="connsiteX4" fmla="*/ 0 w 5827104"/>
              <a:gd name="connsiteY4" fmla="*/ 0 h 6217755"/>
              <a:gd name="connsiteX0" fmla="*/ 0 w 5825271"/>
              <a:gd name="connsiteY0" fmla="*/ 0 h 6217755"/>
              <a:gd name="connsiteX1" fmla="*/ 5824145 w 5825271"/>
              <a:gd name="connsiteY1" fmla="*/ 0 h 6217755"/>
              <a:gd name="connsiteX2" fmla="*/ 5825271 w 5825271"/>
              <a:gd name="connsiteY2" fmla="*/ 6217755 h 6217755"/>
              <a:gd name="connsiteX3" fmla="*/ 1249680 w 5825271"/>
              <a:gd name="connsiteY3" fmla="*/ 6217147 h 6217755"/>
              <a:gd name="connsiteX4" fmla="*/ 0 w 5825271"/>
              <a:gd name="connsiteY4" fmla="*/ 0 h 6217755"/>
              <a:gd name="connsiteX0" fmla="*/ 0 w 5825271"/>
              <a:gd name="connsiteY0" fmla="*/ 0 h 6217755"/>
              <a:gd name="connsiteX1" fmla="*/ 5824145 w 5825271"/>
              <a:gd name="connsiteY1" fmla="*/ 0 h 6217755"/>
              <a:gd name="connsiteX2" fmla="*/ 5825271 w 5825271"/>
              <a:gd name="connsiteY2" fmla="*/ 6217755 h 6217755"/>
              <a:gd name="connsiteX3" fmla="*/ 1249680 w 5825271"/>
              <a:gd name="connsiteY3" fmla="*/ 6217147 h 6217755"/>
              <a:gd name="connsiteX4" fmla="*/ 0 w 5825271"/>
              <a:gd name="connsiteY4" fmla="*/ 0 h 6217755"/>
              <a:gd name="connsiteX0" fmla="*/ 0 w 5825271"/>
              <a:gd name="connsiteY0" fmla="*/ 0 h 6217755"/>
              <a:gd name="connsiteX1" fmla="*/ 5824145 w 5825271"/>
              <a:gd name="connsiteY1" fmla="*/ 0 h 6217755"/>
              <a:gd name="connsiteX2" fmla="*/ 5825271 w 5825271"/>
              <a:gd name="connsiteY2" fmla="*/ 6217755 h 6217755"/>
              <a:gd name="connsiteX3" fmla="*/ 1249680 w 5825271"/>
              <a:gd name="connsiteY3" fmla="*/ 6043883 h 6217755"/>
              <a:gd name="connsiteX4" fmla="*/ 0 w 5825271"/>
              <a:gd name="connsiteY4" fmla="*/ 0 h 6217755"/>
              <a:gd name="connsiteX0" fmla="*/ 0 w 5825271"/>
              <a:gd name="connsiteY0" fmla="*/ 0 h 6237531"/>
              <a:gd name="connsiteX1" fmla="*/ 5824145 w 5825271"/>
              <a:gd name="connsiteY1" fmla="*/ 0 h 6237531"/>
              <a:gd name="connsiteX2" fmla="*/ 5825271 w 5825271"/>
              <a:gd name="connsiteY2" fmla="*/ 6217755 h 6237531"/>
              <a:gd name="connsiteX3" fmla="*/ 1259840 w 5825271"/>
              <a:gd name="connsiteY3" fmla="*/ 6237531 h 6237531"/>
              <a:gd name="connsiteX4" fmla="*/ 0 w 5825271"/>
              <a:gd name="connsiteY4" fmla="*/ 0 h 6237531"/>
              <a:gd name="connsiteX0" fmla="*/ 0 w 5825271"/>
              <a:gd name="connsiteY0" fmla="*/ 0 h 6227339"/>
              <a:gd name="connsiteX1" fmla="*/ 5824145 w 5825271"/>
              <a:gd name="connsiteY1" fmla="*/ 0 h 6227339"/>
              <a:gd name="connsiteX2" fmla="*/ 5825271 w 5825271"/>
              <a:gd name="connsiteY2" fmla="*/ 6217755 h 6227339"/>
              <a:gd name="connsiteX3" fmla="*/ 1234440 w 5825271"/>
              <a:gd name="connsiteY3" fmla="*/ 6227339 h 6227339"/>
              <a:gd name="connsiteX4" fmla="*/ 0 w 5825271"/>
              <a:gd name="connsiteY4" fmla="*/ 0 h 6227339"/>
              <a:gd name="connsiteX0" fmla="*/ 0 w 5830351"/>
              <a:gd name="connsiteY0" fmla="*/ 0 h 6238139"/>
              <a:gd name="connsiteX1" fmla="*/ 5824145 w 5830351"/>
              <a:gd name="connsiteY1" fmla="*/ 0 h 6238139"/>
              <a:gd name="connsiteX2" fmla="*/ 5830351 w 5830351"/>
              <a:gd name="connsiteY2" fmla="*/ 6238139 h 6238139"/>
              <a:gd name="connsiteX3" fmla="*/ 1234440 w 5830351"/>
              <a:gd name="connsiteY3" fmla="*/ 6227339 h 6238139"/>
              <a:gd name="connsiteX4" fmla="*/ 0 w 5830351"/>
              <a:gd name="connsiteY4" fmla="*/ 0 h 6238139"/>
              <a:gd name="connsiteX0" fmla="*/ 0 w 5830351"/>
              <a:gd name="connsiteY0" fmla="*/ 0 h 6239569"/>
              <a:gd name="connsiteX1" fmla="*/ 5824145 w 5830351"/>
              <a:gd name="connsiteY1" fmla="*/ 0 h 6239569"/>
              <a:gd name="connsiteX2" fmla="*/ 5830351 w 5830351"/>
              <a:gd name="connsiteY2" fmla="*/ 6238139 h 6239569"/>
              <a:gd name="connsiteX3" fmla="*/ 1234440 w 5830351"/>
              <a:gd name="connsiteY3" fmla="*/ 6239569 h 6239569"/>
              <a:gd name="connsiteX4" fmla="*/ 0 w 5830351"/>
              <a:gd name="connsiteY4" fmla="*/ 0 h 6239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0351" h="6239569">
                <a:moveTo>
                  <a:pt x="0" y="0"/>
                </a:moveTo>
                <a:lnTo>
                  <a:pt x="5824145" y="0"/>
                </a:lnTo>
                <a:cubicBezTo>
                  <a:pt x="5817372" y="2283883"/>
                  <a:pt x="5829788" y="3129261"/>
                  <a:pt x="5830351" y="6238139"/>
                </a:cubicBezTo>
                <a:lnTo>
                  <a:pt x="1234440" y="6239569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8000"/>
            </a:schemeClr>
          </a:solidFill>
        </p:spPr>
        <p:txBody>
          <a:bodyPr wrap="square" bIns="1188000" anchor="ctr">
            <a:no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GB"/>
              <a:t>Insert image</a:t>
            </a:r>
            <a:br>
              <a:rPr lang="en-GB"/>
            </a:br>
            <a:r>
              <a:rPr lang="en-GB"/>
              <a:t>(overlay optional)</a:t>
            </a:r>
            <a:br>
              <a:rPr lang="en-GB"/>
            </a:br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D74B65B-44CF-6AF4-7B13-9948F9954B90}"/>
              </a:ext>
            </a:extLst>
          </p:cNvPr>
          <p:cNvGrpSpPr/>
          <p:nvPr userDrawn="1"/>
        </p:nvGrpSpPr>
        <p:grpSpPr>
          <a:xfrm rot="10800000">
            <a:off x="6093663" y="-23150"/>
            <a:ext cx="437074" cy="2219325"/>
            <a:chOff x="7141845" y="4638675"/>
            <a:chExt cx="437074" cy="2219325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718CE56-A2B3-BD67-4D90-6C553DF0A290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7275195" y="5276850"/>
              <a:ext cx="303724" cy="1581150"/>
            </a:xfrm>
            <a:prstGeom prst="line">
              <a:avLst/>
            </a:prstGeom>
            <a:ln w="63500" cap="rnd">
              <a:solidFill>
                <a:schemeClr val="accent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D0DB5A3-D580-178E-EFA7-EDA18A501EB5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7141845" y="4638675"/>
              <a:ext cx="76846" cy="400050"/>
            </a:xfrm>
            <a:prstGeom prst="line">
              <a:avLst/>
            </a:prstGeom>
            <a:ln w="63500" cap="rnd">
              <a:solidFill>
                <a:schemeClr val="accent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01184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x Text/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EA2305-674D-4003-6393-4A0C5B2F33DB}"/>
              </a:ext>
            </a:extLst>
          </p:cNvPr>
          <p:cNvSpPr/>
          <p:nvPr userDrawn="1"/>
        </p:nvSpPr>
        <p:spPr>
          <a:xfrm>
            <a:off x="682906" y="2430684"/>
            <a:ext cx="3287210" cy="32177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B1B1F3-FEBB-183C-617A-08DE56B0893C}"/>
              </a:ext>
            </a:extLst>
          </p:cNvPr>
          <p:cNvSpPr/>
          <p:nvPr userDrawn="1"/>
        </p:nvSpPr>
        <p:spPr>
          <a:xfrm>
            <a:off x="4408548" y="2430684"/>
            <a:ext cx="3287210" cy="32177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A335EC-F6FC-45D1-5607-ECF5DD9F5F1C}"/>
              </a:ext>
            </a:extLst>
          </p:cNvPr>
          <p:cNvSpPr/>
          <p:nvPr userDrawn="1"/>
        </p:nvSpPr>
        <p:spPr>
          <a:xfrm>
            <a:off x="8122615" y="2430684"/>
            <a:ext cx="3287210" cy="32177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E04BF5-96AD-E21A-8438-E2B07F280085}"/>
              </a:ext>
            </a:extLst>
          </p:cNvPr>
          <p:cNvSpPr/>
          <p:nvPr userDrawn="1"/>
        </p:nvSpPr>
        <p:spPr>
          <a:xfrm>
            <a:off x="0" y="6217920"/>
            <a:ext cx="1219200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A458B71-F033-698E-9EFB-E782D69448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7290" y="6450151"/>
            <a:ext cx="1240204" cy="234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73ACE08-FF9B-6D8B-BECB-DB71494B6B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840" y="605790"/>
            <a:ext cx="7519670" cy="114173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title</a:t>
            </a:r>
            <a:endParaRPr lang="en-GB"/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565F9965-7E7B-D919-9B2D-4EFD2461FAE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866540" y="2046930"/>
            <a:ext cx="1015556" cy="9317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GB"/>
              <a:t>Insert  icon</a:t>
            </a:r>
          </a:p>
        </p:txBody>
      </p:sp>
      <p:sp>
        <p:nvSpPr>
          <p:cNvPr id="11" name="Picture Placeholder 14">
            <a:extLst>
              <a:ext uri="{FF2B5EF4-FFF2-40B4-BE49-F238E27FC236}">
                <a16:creationId xmlns:a16="http://schemas.microsoft.com/office/drawing/2014/main" id="{173A4C54-B9B6-413B-31FC-1FDF40009E8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544375" y="2046930"/>
            <a:ext cx="1015556" cy="9317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GB"/>
              <a:t>Insert  icon</a:t>
            </a:r>
          </a:p>
        </p:txBody>
      </p:sp>
      <p:sp>
        <p:nvSpPr>
          <p:cNvPr id="12" name="Picture Placeholder 14">
            <a:extLst>
              <a:ext uri="{FF2B5EF4-FFF2-40B4-BE49-F238E27FC236}">
                <a16:creationId xmlns:a16="http://schemas.microsoft.com/office/drawing/2014/main" id="{BA91F88D-312D-D81F-1AE4-25520AEF5A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306046" y="2046930"/>
            <a:ext cx="1015556" cy="9317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GB"/>
              <a:t>Insert  icon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4C5CD04B-3BDB-D773-8526-D1EE10F0DF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0600" y="3049407"/>
            <a:ext cx="3120019" cy="690929"/>
          </a:xfrm>
          <a:prstGeom prst="rect">
            <a:avLst/>
          </a:prstGeom>
        </p:spPr>
        <p:txBody>
          <a:bodyPr anchor="ctr"/>
          <a:lstStyle>
            <a:lvl1pPr marL="0" indent="0" algn="ctr">
              <a:buSzPct val="90000"/>
              <a:buFont typeface="Arial" panose="020B0604020202020204" pitchFamily="34" charset="0"/>
              <a:buNone/>
              <a:defRPr sz="2000" b="1">
                <a:solidFill>
                  <a:schemeClr val="tx2"/>
                </a:solidFill>
              </a:defRPr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Insert title</a:t>
            </a:r>
            <a:endParaRPr lang="en-GB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4A204BDD-2985-8B2B-29E1-BD3D9DC8A6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2419" y="4131561"/>
            <a:ext cx="2836381" cy="1286257"/>
          </a:xfrm>
          <a:prstGeom prst="rect">
            <a:avLst/>
          </a:prstGeom>
        </p:spPr>
        <p:txBody>
          <a:bodyPr anchor="t"/>
          <a:lstStyle>
            <a:lvl1pPr marL="0" indent="0" algn="ctr">
              <a:buSzPct val="90000"/>
              <a:buFont typeface="Arial" panose="020B0604020202020204" pitchFamily="34" charset="0"/>
              <a:buNone/>
              <a:defRPr sz="1600" b="0">
                <a:solidFill>
                  <a:schemeClr val="tx2"/>
                </a:solidFill>
              </a:defRPr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Insert title</a:t>
            </a:r>
            <a:endParaRPr lang="en-GB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7273583-179C-F047-CCFA-17395EE17354}"/>
              </a:ext>
            </a:extLst>
          </p:cNvPr>
          <p:cNvCxnSpPr>
            <a:cxnSpLocks/>
          </p:cNvCxnSpPr>
          <p:nvPr userDrawn="1"/>
        </p:nvCxnSpPr>
        <p:spPr>
          <a:xfrm>
            <a:off x="2203051" y="3840480"/>
            <a:ext cx="252000" cy="0"/>
          </a:xfrm>
          <a:prstGeom prst="line">
            <a:avLst/>
          </a:prstGeom>
          <a:ln w="25400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CF7C1151-F1BC-E95D-6073-D42BEDD822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92384" y="3049407"/>
            <a:ext cx="3120019" cy="690929"/>
          </a:xfrm>
          <a:prstGeom prst="rect">
            <a:avLst/>
          </a:prstGeom>
        </p:spPr>
        <p:txBody>
          <a:bodyPr anchor="ctr"/>
          <a:lstStyle>
            <a:lvl1pPr marL="0" indent="0" algn="ctr">
              <a:buSzPct val="90000"/>
              <a:buFont typeface="Arial" panose="020B0604020202020204" pitchFamily="34" charset="0"/>
              <a:buNone/>
              <a:defRPr sz="2000" b="1">
                <a:solidFill>
                  <a:schemeClr val="tx2"/>
                </a:solidFill>
              </a:defRPr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Insert title</a:t>
            </a:r>
            <a:endParaRPr lang="en-GB"/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AB4C454F-A084-9485-70E6-04FAA23913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34203" y="4131561"/>
            <a:ext cx="2836381" cy="1286257"/>
          </a:xfrm>
          <a:prstGeom prst="rect">
            <a:avLst/>
          </a:prstGeom>
        </p:spPr>
        <p:txBody>
          <a:bodyPr anchor="t"/>
          <a:lstStyle>
            <a:lvl1pPr marL="0" indent="0" algn="ctr">
              <a:buSzPct val="90000"/>
              <a:buFont typeface="Arial" panose="020B0604020202020204" pitchFamily="34" charset="0"/>
              <a:buNone/>
              <a:defRPr sz="1600" b="0">
                <a:solidFill>
                  <a:schemeClr val="tx2"/>
                </a:solidFill>
              </a:defRPr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Insert title</a:t>
            </a:r>
            <a:endParaRPr lang="en-GB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026E21F-4380-F142-BF14-A4C347C86811}"/>
              </a:ext>
            </a:extLst>
          </p:cNvPr>
          <p:cNvCxnSpPr>
            <a:cxnSpLocks/>
          </p:cNvCxnSpPr>
          <p:nvPr userDrawn="1"/>
        </p:nvCxnSpPr>
        <p:spPr>
          <a:xfrm>
            <a:off x="5924835" y="3840480"/>
            <a:ext cx="252000" cy="0"/>
          </a:xfrm>
          <a:prstGeom prst="line">
            <a:avLst/>
          </a:prstGeom>
          <a:ln w="25400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191867FD-4578-38F5-8D9B-92E4CB87392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98622" y="3049407"/>
            <a:ext cx="3120019" cy="690929"/>
          </a:xfrm>
          <a:prstGeom prst="rect">
            <a:avLst/>
          </a:prstGeom>
        </p:spPr>
        <p:txBody>
          <a:bodyPr anchor="ctr"/>
          <a:lstStyle>
            <a:lvl1pPr marL="0" indent="0" algn="ctr">
              <a:buSzPct val="90000"/>
              <a:buFont typeface="Arial" panose="020B0604020202020204" pitchFamily="34" charset="0"/>
              <a:buNone/>
              <a:defRPr sz="2000" b="1">
                <a:solidFill>
                  <a:schemeClr val="tx2"/>
                </a:solidFill>
              </a:defRPr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Insert title</a:t>
            </a:r>
            <a:endParaRPr lang="en-GB"/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53B87EE2-88E8-5FF9-0FC2-E934CC5A42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40441" y="4131561"/>
            <a:ext cx="2836381" cy="1286257"/>
          </a:xfrm>
          <a:prstGeom prst="rect">
            <a:avLst/>
          </a:prstGeom>
        </p:spPr>
        <p:txBody>
          <a:bodyPr anchor="t"/>
          <a:lstStyle>
            <a:lvl1pPr marL="0" indent="0" algn="ctr">
              <a:buSzPct val="90000"/>
              <a:buFont typeface="Arial" panose="020B0604020202020204" pitchFamily="34" charset="0"/>
              <a:buNone/>
              <a:defRPr sz="1600" b="0">
                <a:solidFill>
                  <a:schemeClr val="tx2"/>
                </a:solidFill>
              </a:defRPr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Insert title</a:t>
            </a:r>
            <a:endParaRPr lang="en-GB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7000EEC-1984-8C6F-627E-BA974CD2142E}"/>
              </a:ext>
            </a:extLst>
          </p:cNvPr>
          <p:cNvCxnSpPr>
            <a:cxnSpLocks/>
          </p:cNvCxnSpPr>
          <p:nvPr userDrawn="1"/>
        </p:nvCxnSpPr>
        <p:spPr>
          <a:xfrm>
            <a:off x="9631073" y="3840480"/>
            <a:ext cx="252000" cy="0"/>
          </a:xfrm>
          <a:prstGeom prst="line">
            <a:avLst/>
          </a:prstGeom>
          <a:ln w="25400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92014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 text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EA2305-674D-4003-6393-4A0C5B2F33DB}"/>
              </a:ext>
            </a:extLst>
          </p:cNvPr>
          <p:cNvSpPr/>
          <p:nvPr userDrawn="1"/>
        </p:nvSpPr>
        <p:spPr>
          <a:xfrm>
            <a:off x="682906" y="2430684"/>
            <a:ext cx="3287210" cy="32177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B1B1F3-FEBB-183C-617A-08DE56B0893C}"/>
              </a:ext>
            </a:extLst>
          </p:cNvPr>
          <p:cNvSpPr/>
          <p:nvPr userDrawn="1"/>
        </p:nvSpPr>
        <p:spPr>
          <a:xfrm>
            <a:off x="4408548" y="2430684"/>
            <a:ext cx="3287210" cy="32177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A335EC-F6FC-45D1-5607-ECF5DD9F5F1C}"/>
              </a:ext>
            </a:extLst>
          </p:cNvPr>
          <p:cNvSpPr/>
          <p:nvPr userDrawn="1"/>
        </p:nvSpPr>
        <p:spPr>
          <a:xfrm>
            <a:off x="8122615" y="2430684"/>
            <a:ext cx="3287210" cy="32177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E04BF5-96AD-E21A-8438-E2B07F280085}"/>
              </a:ext>
            </a:extLst>
          </p:cNvPr>
          <p:cNvSpPr/>
          <p:nvPr userDrawn="1"/>
        </p:nvSpPr>
        <p:spPr>
          <a:xfrm>
            <a:off x="0" y="6217920"/>
            <a:ext cx="1219200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A458B71-F033-698E-9EFB-E782D69448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7290" y="6450151"/>
            <a:ext cx="1240204" cy="234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73ACE08-FF9B-6D8B-BECB-DB71494B6B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840" y="605790"/>
            <a:ext cx="7519670" cy="114173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title</a:t>
            </a:r>
            <a:endParaRPr lang="en-GB"/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565F9965-7E7B-D919-9B2D-4EFD2461FAE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73379" y="2158690"/>
            <a:ext cx="2736000" cy="1512000"/>
          </a:xfrm>
          <a:prstGeom prst="rect">
            <a:avLst/>
          </a:prstGeom>
          <a:solidFill>
            <a:srgbClr val="F5F5FF"/>
          </a:solidFill>
        </p:spPr>
        <p:txBody>
          <a:bodyPr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GB"/>
              <a:t>Insert image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4C5CD04B-3BDB-D773-8526-D1EE10F0DF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1345" y="3952240"/>
            <a:ext cx="2578528" cy="1469868"/>
          </a:xfrm>
          <a:prstGeom prst="rect">
            <a:avLst/>
          </a:prstGeom>
        </p:spPr>
        <p:txBody>
          <a:bodyPr anchor="ctr"/>
          <a:lstStyle>
            <a:lvl1pPr marL="0" indent="0" algn="ctr">
              <a:buSzPct val="90000"/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</a:defRPr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Insert text</a:t>
            </a:r>
            <a:endParaRPr lang="en-GB"/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CF7C1151-F1BC-E95D-6073-D42BEDD822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63129" y="3952240"/>
            <a:ext cx="2578528" cy="1469868"/>
          </a:xfrm>
          <a:prstGeom prst="rect">
            <a:avLst/>
          </a:prstGeom>
        </p:spPr>
        <p:txBody>
          <a:bodyPr anchor="ctr"/>
          <a:lstStyle>
            <a:lvl1pPr marL="0" indent="0" algn="ctr">
              <a:buSzPct val="90000"/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</a:defRPr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Insert text</a:t>
            </a:r>
            <a:endParaRPr lang="en-GB"/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191867FD-4578-38F5-8D9B-92E4CB87392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69367" y="3952240"/>
            <a:ext cx="2578528" cy="1469868"/>
          </a:xfrm>
          <a:prstGeom prst="rect">
            <a:avLst/>
          </a:prstGeom>
        </p:spPr>
        <p:txBody>
          <a:bodyPr anchor="ctr"/>
          <a:lstStyle>
            <a:lvl1pPr marL="0" indent="0" algn="ctr">
              <a:buSzPct val="90000"/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</a:defRPr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Insert text</a:t>
            </a:r>
            <a:endParaRPr lang="en-GB"/>
          </a:p>
        </p:txBody>
      </p:sp>
      <p:sp>
        <p:nvSpPr>
          <p:cNvPr id="14" name="Picture Placeholder 14">
            <a:extLst>
              <a:ext uri="{FF2B5EF4-FFF2-40B4-BE49-F238E27FC236}">
                <a16:creationId xmlns:a16="http://schemas.microsoft.com/office/drawing/2014/main" id="{D77A8F28-31BF-BAAA-7B33-98164862022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674843" y="2158690"/>
            <a:ext cx="2736000" cy="1512000"/>
          </a:xfrm>
          <a:prstGeom prst="rect">
            <a:avLst/>
          </a:prstGeom>
          <a:solidFill>
            <a:srgbClr val="F5F5FF"/>
          </a:solidFill>
        </p:spPr>
        <p:txBody>
          <a:bodyPr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GB"/>
              <a:t>Insert image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7563C30-2EC0-9AE5-5B47-B11B63E97C1B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395241" y="2158690"/>
            <a:ext cx="2736000" cy="1512000"/>
          </a:xfrm>
          <a:prstGeom prst="rect">
            <a:avLst/>
          </a:prstGeom>
          <a:solidFill>
            <a:srgbClr val="F5F5FF"/>
          </a:solidFill>
        </p:spPr>
        <p:txBody>
          <a:bodyPr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GB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769273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71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4037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1" r:id="rId2"/>
    <p:sldLayoutId id="2147483695" r:id="rId3"/>
    <p:sldLayoutId id="2147483698" r:id="rId4"/>
    <p:sldLayoutId id="2147483699" r:id="rId5"/>
    <p:sldLayoutId id="2147483708" r:id="rId6"/>
    <p:sldLayoutId id="214748370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vimeo.com/1137628130/c2bf2dc5b0?share=copy&amp;fl=sv&amp;fe=ci" TargetMode="External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dropbox.com/scl/fi/0mqj019nrjj5kq8u0y1xr/Actions-Speak-Louder-Than-Words-010425-with-Open-Captions.mp4?rlkey=exa63g1oeg07jq9ing80fa6rz&amp;st=3iafzsrh&amp;dl=0" TargetMode="External"/><Relationship Id="rId5" Type="http://schemas.openxmlformats.org/officeDocument/2006/relationships/image" Target="../media/image10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player.vimeo.com/video/834374827?app_id=122963" TargetMode="External"/><Relationship Id="rId5" Type="http://schemas.openxmlformats.org/officeDocument/2006/relationships/hyperlink" Target="https://vimeo.com/834374827?share=copy" TargetMode="Externa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7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7.png"/><Relationship Id="rId4" Type="http://schemas.openxmlformats.org/officeDocument/2006/relationships/image" Target="../media/image24.png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www.glow-newcastle.co.uk/careers-gallery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4.png"/><Relationship Id="rId3" Type="http://schemas.openxmlformats.org/officeDocument/2006/relationships/hyperlink" Target="https://youthdrama.tv/" TargetMode="External"/><Relationship Id="rId7" Type="http://schemas.openxmlformats.org/officeDocument/2006/relationships/hyperlink" Target="https://www.northeastmuseums.org.uk/learn/local-cultural-education-partnership#:~:text=Local%20Cultural%20Education%20Partnerships%20(LCEPs,every%20part%20of%20the%20region." TargetMode="External"/><Relationship Id="rId12" Type="http://schemas.openxmlformats.org/officeDocument/2006/relationships/image" Target="../media/image22.png"/><Relationship Id="rId17" Type="http://schemas.openxmlformats.org/officeDocument/2006/relationships/image" Target="../media/image9.png"/><Relationship Id="rId2" Type="http://schemas.microsoft.com/office/2018/10/relationships/comments" Target="../comments/modernComment_1EF_84D6DCFC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hitleybayyoungpeoplescentre.com/" TargetMode="External"/><Relationship Id="rId11" Type="http://schemas.openxmlformats.org/officeDocument/2006/relationships/image" Target="../media/image28.png"/><Relationship Id="rId5" Type="http://schemas.openxmlformats.org/officeDocument/2006/relationships/hyperlink" Target="https://truecolourstheatre.co.uk/" TargetMode="External"/><Relationship Id="rId15" Type="http://schemas.openxmlformats.org/officeDocument/2006/relationships/image" Target="../media/image25.png"/><Relationship Id="rId10" Type="http://schemas.openxmlformats.org/officeDocument/2006/relationships/image" Target="../media/image7.png"/><Relationship Id="rId4" Type="http://schemas.openxmlformats.org/officeDocument/2006/relationships/hyperlink" Target="https://www.ramseystheatrestars.com/" TargetMode="External"/><Relationship Id="rId9" Type="http://schemas.openxmlformats.org/officeDocument/2006/relationships/image" Target="../media/image6.png"/><Relationship Id="rId1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31.png"/><Relationship Id="rId18" Type="http://schemas.openxmlformats.org/officeDocument/2006/relationships/image" Target="../media/image9.png"/><Relationship Id="rId3" Type="http://schemas.openxmlformats.org/officeDocument/2006/relationships/hyperlink" Target="https://www.mortalfools.org.uk/ensemble-young-company.html" TargetMode="External"/><Relationship Id="rId7" Type="http://schemas.openxmlformats.org/officeDocument/2006/relationships/image" Target="../media/image8.png"/><Relationship Id="rId12" Type="http://schemas.openxmlformats.org/officeDocument/2006/relationships/image" Target="../media/image24.png"/><Relationship Id="rId17" Type="http://schemas.openxmlformats.org/officeDocument/2006/relationships/image" Target="../media/image33.png"/><Relationship Id="rId2" Type="http://schemas.openxmlformats.org/officeDocument/2006/relationships/hyperlink" Target="https://headwayarts.co.uk/" TargetMode="External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northeastmuseums.org.uk/learn/local-cultural-education-partnership#:~:text=Local%20Cultural%20Education%20Partnerships%20(LCEPs,every%20part%20of%20the%20region." TargetMode="External"/><Relationship Id="rId11" Type="http://schemas.openxmlformats.org/officeDocument/2006/relationships/image" Target="../media/image22.png"/><Relationship Id="rId5" Type="http://schemas.openxmlformats.org/officeDocument/2006/relationships/hyperlink" Target="https://www.queenshall.co.uk/whats-on/young-writers-school-years-9-10-11" TargetMode="External"/><Relationship Id="rId15" Type="http://schemas.openxmlformats.org/officeDocument/2006/relationships/image" Target="../media/image27.png"/><Relationship Id="rId10" Type="http://schemas.openxmlformats.org/officeDocument/2006/relationships/image" Target="../media/image28.png"/><Relationship Id="rId4" Type="http://schemas.openxmlformats.org/officeDocument/2006/relationships/hyperlink" Target="https://www.queenshall.co.uk/" TargetMode="External"/><Relationship Id="rId9" Type="http://schemas.openxmlformats.org/officeDocument/2006/relationships/image" Target="../media/image7.png"/><Relationship Id="rId1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4.png"/><Relationship Id="rId18" Type="http://schemas.openxmlformats.org/officeDocument/2006/relationships/image" Target="../media/image32.png"/><Relationship Id="rId3" Type="http://schemas.openxmlformats.org/officeDocument/2006/relationships/hyperlink" Target="https://www.gatewaystudio.org/" TargetMode="External"/><Relationship Id="rId7" Type="http://schemas.openxmlformats.org/officeDocument/2006/relationships/hyperlink" Target="https://www.northeastmuseums.org.uk/learn/local-cultural-education-partnership#:~:text=Local%20Cultural%20Education%20Partnerships%20(LCEPs,every%20part%20of%20the%20region." TargetMode="External"/><Relationship Id="rId12" Type="http://schemas.openxmlformats.org/officeDocument/2006/relationships/image" Target="../media/image22.png"/><Relationship Id="rId17" Type="http://schemas.openxmlformats.org/officeDocument/2006/relationships/image" Target="../media/image34.png"/><Relationship Id="rId2" Type="http://schemas.openxmlformats.org/officeDocument/2006/relationships/hyperlink" Target="https://newwritingnorth.com/young-writers/groups/" TargetMode="External"/><Relationship Id="rId16" Type="http://schemas.openxmlformats.org/officeDocument/2006/relationships/image" Target="../media/image27.png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theglasshouseicm.org/make-music/young-people/" TargetMode="External"/><Relationship Id="rId11" Type="http://schemas.openxmlformats.org/officeDocument/2006/relationships/image" Target="../media/image28.png"/><Relationship Id="rId5" Type="http://schemas.openxmlformats.org/officeDocument/2006/relationships/hyperlink" Target="https://baltic.art/learning-and-teaching/for-young-people/" TargetMode="External"/><Relationship Id="rId15" Type="http://schemas.openxmlformats.org/officeDocument/2006/relationships/image" Target="../media/image25.png"/><Relationship Id="rId10" Type="http://schemas.openxmlformats.org/officeDocument/2006/relationships/image" Target="../media/image7.png"/><Relationship Id="rId19" Type="http://schemas.openxmlformats.org/officeDocument/2006/relationships/image" Target="../media/image33.png"/><Relationship Id="rId4" Type="http://schemas.openxmlformats.org/officeDocument/2006/relationships/hyperlink" Target="https://www.thesoundroom.org.uk/" TargetMode="External"/><Relationship Id="rId9" Type="http://schemas.openxmlformats.org/officeDocument/2006/relationships/image" Target="../media/image6.png"/><Relationship Id="rId1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4.png"/><Relationship Id="rId18" Type="http://schemas.openxmlformats.org/officeDocument/2006/relationships/image" Target="../media/image9.png"/><Relationship Id="rId3" Type="http://schemas.openxmlformats.org/officeDocument/2006/relationships/hyperlink" Target="https://www.live.org.uk/youththeatre" TargetMode="External"/><Relationship Id="rId7" Type="http://schemas.openxmlformats.org/officeDocument/2006/relationships/image" Target="../media/image8.png"/><Relationship Id="rId12" Type="http://schemas.openxmlformats.org/officeDocument/2006/relationships/image" Target="../media/image22.png"/><Relationship Id="rId17" Type="http://schemas.openxmlformats.org/officeDocument/2006/relationships/image" Target="../media/image32.png"/><Relationship Id="rId2" Type="http://schemas.openxmlformats.org/officeDocument/2006/relationships/hyperlink" Target="https://newwritingnorth.com/young-writers/groups/" TargetMode="Externa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northeastmuseums.org.uk/learn/local-cultural-education-partnership#:~:text=Local%20Cultural%20Education%20Partnerships%20(LCEPs,every%20part%20of%20the%20region." TargetMode="External"/><Relationship Id="rId11" Type="http://schemas.openxmlformats.org/officeDocument/2006/relationships/image" Target="../media/image28.png"/><Relationship Id="rId5" Type="http://schemas.openxmlformats.org/officeDocument/2006/relationships/hyperlink" Target="https://www.northeastmuseums.org.uk/laing/about-link" TargetMode="External"/><Relationship Id="rId15" Type="http://schemas.openxmlformats.org/officeDocument/2006/relationships/image" Target="../media/image25.png"/><Relationship Id="rId10" Type="http://schemas.openxmlformats.org/officeDocument/2006/relationships/image" Target="../media/image33.png"/><Relationship Id="rId4" Type="http://schemas.openxmlformats.org/officeDocument/2006/relationships/hyperlink" Target="https://www.theatreroyal.co.uk/take-part/youth-theatre/" TargetMode="External"/><Relationship Id="rId9" Type="http://schemas.openxmlformats.org/officeDocument/2006/relationships/image" Target="../media/image7.png"/><Relationship Id="rId1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2.png"/><Relationship Id="rId18" Type="http://schemas.openxmlformats.org/officeDocument/2006/relationships/image" Target="../media/image32.png"/><Relationship Id="rId3" Type="http://schemas.openxmlformats.org/officeDocument/2006/relationships/hyperlink" Target="https://secondwave.org.uk/" TargetMode="External"/><Relationship Id="rId7" Type="http://schemas.openxmlformats.org/officeDocument/2006/relationships/hyperlink" Target="https://www.northeastmuseums.org.uk/learn/local-cultural-education-partnership#:~:text=Local%20Cultural%20Education%20Partnerships%20(LCEPs,every%20part%20of%20the%20region." TargetMode="External"/><Relationship Id="rId12" Type="http://schemas.openxmlformats.org/officeDocument/2006/relationships/image" Target="../media/image28.png"/><Relationship Id="rId17" Type="http://schemas.openxmlformats.org/officeDocument/2006/relationships/image" Target="../media/image27.png"/><Relationship Id="rId2" Type="http://schemas.openxmlformats.org/officeDocument/2006/relationships/hyperlink" Target="https://newwritingnorth.com/young-writers/groups/" TargetMode="Externa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eastdurhamtrust.org.uk/eastdurhamcreates.html" TargetMode="External"/><Relationship Id="rId11" Type="http://schemas.openxmlformats.org/officeDocument/2006/relationships/image" Target="../media/image33.png"/><Relationship Id="rId5" Type="http://schemas.openxmlformats.org/officeDocument/2006/relationships/hyperlink" Target="https://galadurham.co.uk/engage/gala-youth-theatre/" TargetMode="External"/><Relationship Id="rId15" Type="http://schemas.openxmlformats.org/officeDocument/2006/relationships/image" Target="../media/image31.png"/><Relationship Id="rId10" Type="http://schemas.openxmlformats.org/officeDocument/2006/relationships/image" Target="../media/image7.png"/><Relationship Id="rId19" Type="http://schemas.openxmlformats.org/officeDocument/2006/relationships/image" Target="../media/image35.png"/><Relationship Id="rId4" Type="http://schemas.openxmlformats.org/officeDocument/2006/relationships/hyperlink" Target="https://culturedurham.org.uk/insights/the-forge/" TargetMode="External"/><Relationship Id="rId9" Type="http://schemas.openxmlformats.org/officeDocument/2006/relationships/image" Target="../media/image6.png"/><Relationship Id="rId1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ortheastmuseums.org.uk/learn/local-cultural-education-partnership#:~:text=Local%20Cultural%20Education%20Partnerships%20(LCEPs,every%20part%20of%20the%20region." TargetMode="External"/><Relationship Id="rId13" Type="http://schemas.openxmlformats.org/officeDocument/2006/relationships/image" Target="../media/image28.png"/><Relationship Id="rId18" Type="http://schemas.openxmlformats.org/officeDocument/2006/relationships/image" Target="../media/image27.png"/><Relationship Id="rId3" Type="http://schemas.openxmlformats.org/officeDocument/2006/relationships/hyperlink" Target="https://theworduk.org/whats-on/arts-and-crafts-club/" TargetMode="External"/><Relationship Id="rId7" Type="http://schemas.openxmlformats.org/officeDocument/2006/relationships/hyperlink" Target="https://oceanroadca.com/youth-work/" TargetMode="External"/><Relationship Id="rId12" Type="http://schemas.openxmlformats.org/officeDocument/2006/relationships/image" Target="../media/image33.png"/><Relationship Id="rId17" Type="http://schemas.openxmlformats.org/officeDocument/2006/relationships/image" Target="../media/image25.png"/><Relationship Id="rId2" Type="http://schemas.openxmlformats.org/officeDocument/2006/relationships/hyperlink" Target="https://newwritingnorth.com/young-writers/groups/" TargetMode="External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t-amp.co.uk/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s://customshouse.co.uk/takepart/youth-theatre/" TargetMode="External"/><Relationship Id="rId15" Type="http://schemas.openxmlformats.org/officeDocument/2006/relationships/image" Target="../media/image24.png"/><Relationship Id="rId10" Type="http://schemas.openxmlformats.org/officeDocument/2006/relationships/image" Target="../media/image6.png"/><Relationship Id="rId19" Type="http://schemas.openxmlformats.org/officeDocument/2006/relationships/image" Target="../media/image32.png"/><Relationship Id="rId4" Type="http://schemas.openxmlformats.org/officeDocument/2006/relationships/hyperlink" Target="https://theworduk.org/whats-on/" TargetMode="External"/><Relationship Id="rId9" Type="http://schemas.openxmlformats.org/officeDocument/2006/relationships/image" Target="../media/image8.png"/><Relationship Id="rId1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2C8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1AF9C8-01D8-79D1-3971-6634D29A3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635FF7C9-0218-9C12-BFAC-0C72C69C759E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257735" y="363725"/>
            <a:ext cx="3673289" cy="1604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8DF854-19CC-E289-8829-7D27CEDE2E40}"/>
              </a:ext>
            </a:extLst>
          </p:cNvPr>
          <p:cNvSpPr txBox="1"/>
          <p:nvPr/>
        </p:nvSpPr>
        <p:spPr>
          <a:xfrm>
            <a:off x="4383139" y="246069"/>
            <a:ext cx="7566460" cy="7637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100"/>
              </a:spcBef>
            </a:pPr>
            <a:r>
              <a:rPr lang="en-US" sz="32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Content overview: </a:t>
            </a:r>
          </a:p>
          <a:p>
            <a:pPr>
              <a:lnSpc>
                <a:spcPct val="150000"/>
              </a:lnSpc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Barlow"/>
                <a:ea typeface="Microsoft Sans Serif"/>
                <a:cs typeface="Times New Roman"/>
              </a:rPr>
              <a:t> ‘Myth-busting’  around work in the Creative Sector</a:t>
            </a:r>
            <a:endParaRPr lang="en-US" sz="2000" b="1">
              <a:solidFill>
                <a:schemeClr val="bg1"/>
              </a:solidFill>
              <a:latin typeface="Barlow"/>
            </a:endParaRPr>
          </a:p>
          <a:p>
            <a:pPr>
              <a:lnSpc>
                <a:spcPct val="150000"/>
              </a:lnSpc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Barlow"/>
                <a:ea typeface="Microsoft Sans Serif"/>
                <a:cs typeface="Times New Roman"/>
              </a:rPr>
              <a:t> Possibilities and opportunities in the Sector to inspire young people</a:t>
            </a:r>
            <a:endParaRPr lang="en-US" sz="2000" b="1">
              <a:solidFill>
                <a:schemeClr val="bg1"/>
              </a:solidFill>
              <a:latin typeface="Barlow"/>
            </a:endParaRPr>
          </a:p>
          <a:p>
            <a:pPr>
              <a:lnSpc>
                <a:spcPct val="150000"/>
              </a:lnSpc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Barlow"/>
                <a:ea typeface="Microsoft Sans Serif"/>
                <a:cs typeface="Times New Roman"/>
              </a:rPr>
              <a:t> Transferable skills and knowledge important in the Creative  Sector</a:t>
            </a:r>
          </a:p>
          <a:p>
            <a:pPr>
              <a:lnSpc>
                <a:spcPct val="150000"/>
              </a:lnSpc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Barlow"/>
                <a:ea typeface="Microsoft Sans Serif"/>
                <a:cs typeface="Times New Roman"/>
              </a:rPr>
              <a:t> Performance / showcase to connect with the practitioner’s work.</a:t>
            </a:r>
            <a:endParaRPr lang="en-US" sz="2000" b="1">
              <a:solidFill>
                <a:schemeClr val="bg1"/>
              </a:solidFill>
              <a:latin typeface="Barlow"/>
            </a:endParaRPr>
          </a:p>
          <a:p>
            <a:pPr>
              <a:lnSpc>
                <a:spcPct val="150000"/>
              </a:lnSpc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Barlow"/>
                <a:ea typeface="Microsoft Sans Serif"/>
                <a:cs typeface="Times New Roman"/>
              </a:rPr>
              <a:t>   Sessions to last for 30 – 60 minutes, depending on whether delivery is split or whole group. </a:t>
            </a:r>
          </a:p>
          <a:p>
            <a:pPr lvl="1">
              <a:lnSpc>
                <a:spcPct val="150000"/>
              </a:lnSpc>
              <a:buFont typeface="Courier New"/>
              <a:buChar char="o"/>
            </a:pPr>
            <a:r>
              <a:rPr lang="en-US" sz="2000" b="1">
                <a:solidFill>
                  <a:schemeClr val="bg1"/>
                </a:solidFill>
                <a:latin typeface="Barlow"/>
                <a:ea typeface="Microsoft Sans Serif"/>
                <a:cs typeface="Times New Roman"/>
              </a:rPr>
              <a:t> introduction to the creative sector and the practitioner’s career journey</a:t>
            </a:r>
          </a:p>
          <a:p>
            <a:pPr lvl="1">
              <a:lnSpc>
                <a:spcPct val="150000"/>
              </a:lnSpc>
              <a:buFont typeface="Courier New"/>
              <a:buChar char="o"/>
            </a:pPr>
            <a:r>
              <a:rPr lang="en-US" sz="2000" b="1">
                <a:solidFill>
                  <a:schemeClr val="bg1"/>
                </a:solidFill>
                <a:latin typeface="Barlow"/>
                <a:ea typeface="Microsoft Sans Serif"/>
                <a:cs typeface="Times New Roman"/>
              </a:rPr>
              <a:t> interactivity for learners</a:t>
            </a:r>
            <a:endParaRPr lang="en-US" sz="2000" b="1">
              <a:solidFill>
                <a:schemeClr val="bg1"/>
              </a:solidFill>
              <a:latin typeface="Barlow"/>
            </a:endParaRPr>
          </a:p>
          <a:p>
            <a:pPr lvl="1">
              <a:lnSpc>
                <a:spcPct val="150000"/>
              </a:lnSpc>
            </a:pPr>
            <a:endParaRPr lang="en-US" sz="2000">
              <a:solidFill>
                <a:srgbClr val="000000"/>
              </a:solidFill>
              <a:latin typeface="Times New Roman"/>
              <a:ea typeface="Microsoft Sans Serif"/>
              <a:cs typeface="Times New Roman"/>
            </a:endParaRPr>
          </a:p>
          <a:p>
            <a:pPr marL="342900" indent="-342900">
              <a:lnSpc>
                <a:spcPct val="150000"/>
              </a:lnSpc>
              <a:spcBef>
                <a:spcPts val="1100"/>
              </a:spcBef>
              <a:buFont typeface="Arial"/>
              <a:buChar char="•"/>
            </a:pPr>
            <a:endParaRPr lang="en-US" sz="2000" b="1">
              <a:solidFill>
                <a:schemeClr val="bg1"/>
              </a:solidFill>
              <a:latin typeface="Microsoft Sans Serif"/>
              <a:ea typeface="Microsoft Sans Serif"/>
              <a:cs typeface="Microsoft Sans Serif"/>
            </a:endParaRPr>
          </a:p>
          <a:p>
            <a:pPr marL="342900" indent="-342900">
              <a:spcBef>
                <a:spcPts val="1100"/>
              </a:spcBef>
              <a:buFont typeface="Arial"/>
              <a:buChar char="•"/>
            </a:pPr>
            <a:endParaRPr lang="en-US" sz="2000" b="1">
              <a:solidFill>
                <a:schemeClr val="bg1"/>
              </a:solidFill>
              <a:latin typeface="Microsoft Sans Serif"/>
              <a:ea typeface="Microsoft Sans Serif"/>
              <a:cs typeface="Microsoft Sans Serif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83A456-659E-A3B3-D7C5-46FF8EFEA181}"/>
              </a:ext>
            </a:extLst>
          </p:cNvPr>
          <p:cNvSpPr txBox="1"/>
          <p:nvPr/>
        </p:nvSpPr>
        <p:spPr>
          <a:xfrm>
            <a:off x="414618" y="2694066"/>
            <a:ext cx="3667599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0" b="1">
                <a:solidFill>
                  <a:schemeClr val="bg1"/>
                </a:solidFill>
                <a:cs typeface="Segoe UI"/>
              </a:rPr>
              <a:t>The Brief:</a:t>
            </a:r>
          </a:p>
          <a:p>
            <a:r>
              <a:rPr lang="en-US" sz="3600" b="1">
                <a:solidFill>
                  <a:schemeClr val="bg1"/>
                </a:solidFill>
                <a:cs typeface="Segoe UI"/>
              </a:rPr>
              <a:t>Introduce and Inspire</a:t>
            </a:r>
          </a:p>
        </p:txBody>
      </p:sp>
    </p:spTree>
    <p:extLst>
      <p:ext uri="{BB962C8B-B14F-4D97-AF65-F5344CB8AC3E}">
        <p14:creationId xmlns:p14="http://schemas.microsoft.com/office/powerpoint/2010/main" val="922246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2C8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DF09B5-D62A-0355-B4D2-136414290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6EBC2F41-CFC8-0109-A33F-0C4A55517F44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257735" y="363725"/>
            <a:ext cx="3825689" cy="1604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49B1FA-11EE-53F1-E47A-661580B1A801}"/>
              </a:ext>
            </a:extLst>
          </p:cNvPr>
          <p:cNvSpPr txBox="1"/>
          <p:nvPr/>
        </p:nvSpPr>
        <p:spPr>
          <a:xfrm>
            <a:off x="4383139" y="246069"/>
            <a:ext cx="7566460" cy="743793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200000"/>
              </a:lnSpc>
              <a:spcBef>
                <a:spcPts val="1100"/>
              </a:spcBef>
            </a:pPr>
            <a:r>
              <a:rPr lang="en-US" sz="32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Suggested approaches and outcomes: </a:t>
            </a:r>
            <a:endParaRPr lang="en-US">
              <a:solidFill>
                <a:schemeClr val="bg1"/>
              </a:solidFill>
            </a:endParaRPr>
          </a:p>
          <a:p>
            <a:pPr marL="342900" indent="-342900">
              <a:lnSpc>
                <a:spcPct val="200000"/>
              </a:lnSpc>
              <a:spcBef>
                <a:spcPts val="1100"/>
              </a:spcBef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Aim for a </a:t>
            </a:r>
            <a:r>
              <a:rPr lang="en-US" sz="2000" b="1" err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personalised</a:t>
            </a: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, discussion-based session</a:t>
            </a:r>
          </a:p>
          <a:p>
            <a:pPr marL="342900" indent="-342900">
              <a:lnSpc>
                <a:spcPct val="200000"/>
              </a:lnSpc>
              <a:spcBef>
                <a:spcPts val="1100"/>
              </a:spcBef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Refer to PowerPoint but you don't need to cover everything</a:t>
            </a:r>
          </a:p>
          <a:p>
            <a:pPr marL="342900" indent="-342900">
              <a:lnSpc>
                <a:spcPct val="200000"/>
              </a:lnSpc>
              <a:spcBef>
                <a:spcPts val="1100"/>
              </a:spcBef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Showcase your projects and insight into your work patterns</a:t>
            </a:r>
          </a:p>
          <a:p>
            <a:pPr marL="342900" indent="-342900">
              <a:lnSpc>
                <a:spcPct val="200000"/>
              </a:lnSpc>
              <a:spcBef>
                <a:spcPts val="1100"/>
              </a:spcBef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Map out your journey, first steps and accessible entry points</a:t>
            </a:r>
          </a:p>
          <a:p>
            <a:pPr marL="342900" indent="-342900">
              <a:lnSpc>
                <a:spcPct val="200000"/>
              </a:lnSpc>
              <a:spcBef>
                <a:spcPts val="1100"/>
              </a:spcBef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Refer to the PowerPoint resource list for local opportunities and connections.</a:t>
            </a:r>
          </a:p>
          <a:p>
            <a:pPr marL="342900" indent="-342900">
              <a:lnSpc>
                <a:spcPct val="200000"/>
              </a:lnSpc>
              <a:spcBef>
                <a:spcPts val="1100"/>
              </a:spcBef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Let me know if there's anything that would be helpful to add</a:t>
            </a:r>
          </a:p>
          <a:p>
            <a:pPr marL="342900" indent="-342900">
              <a:lnSpc>
                <a:spcPct val="200000"/>
              </a:lnSpc>
              <a:spcBef>
                <a:spcPts val="1100"/>
              </a:spcBef>
              <a:buFont typeface="Arial"/>
              <a:buChar char="•"/>
            </a:pPr>
            <a:endParaRPr lang="en-US" sz="2000" b="1">
              <a:solidFill>
                <a:schemeClr val="bg1"/>
              </a:solidFill>
              <a:latin typeface="Microsoft Sans Serif"/>
              <a:ea typeface="Microsoft Sans Serif"/>
              <a:cs typeface="Microsoft Sans Serif"/>
            </a:endParaRPr>
          </a:p>
          <a:p>
            <a:pPr marL="342900" indent="-342900">
              <a:spcBef>
                <a:spcPts val="1100"/>
              </a:spcBef>
              <a:buFont typeface="Arial"/>
              <a:buChar char="•"/>
            </a:pPr>
            <a:endParaRPr lang="en-US" sz="2000" b="1">
              <a:solidFill>
                <a:schemeClr val="bg1"/>
              </a:solidFill>
              <a:latin typeface="Microsoft Sans Serif"/>
              <a:ea typeface="Microsoft Sans Serif"/>
              <a:cs typeface="Microsoft Sans Serif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5414FB-A160-F007-426B-B36A6E4E2309}"/>
              </a:ext>
            </a:extLst>
          </p:cNvPr>
          <p:cNvSpPr txBox="1"/>
          <p:nvPr/>
        </p:nvSpPr>
        <p:spPr>
          <a:xfrm>
            <a:off x="414618" y="2588559"/>
            <a:ext cx="4863352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0" b="1">
                <a:solidFill>
                  <a:schemeClr val="bg1"/>
                </a:solidFill>
                <a:cs typeface="Segoe UI"/>
              </a:rPr>
              <a:t>Delivery notes:</a:t>
            </a:r>
          </a:p>
          <a:p>
            <a:r>
              <a:rPr lang="en-US" sz="4000" b="1" err="1">
                <a:solidFill>
                  <a:schemeClr val="bg1"/>
                </a:solidFill>
                <a:cs typeface="Segoe UI"/>
              </a:rPr>
              <a:t>Personalise</a:t>
            </a:r>
            <a:r>
              <a:rPr lang="en-US" sz="4000" b="1">
                <a:solidFill>
                  <a:schemeClr val="bg1"/>
                </a:solidFill>
                <a:cs typeface="Segoe UI"/>
              </a:rPr>
              <a:t> creative careers</a:t>
            </a:r>
          </a:p>
        </p:txBody>
      </p:sp>
    </p:spTree>
    <p:extLst>
      <p:ext uri="{BB962C8B-B14F-4D97-AF65-F5344CB8AC3E}">
        <p14:creationId xmlns:p14="http://schemas.microsoft.com/office/powerpoint/2010/main" val="3227737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2C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FE2235B1-BE3A-5626-9A44-445FB1E86C0C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257735" y="363725"/>
            <a:ext cx="3825689" cy="1604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BEEC69-E63A-6EF6-2896-A86C2BF251B0}"/>
              </a:ext>
            </a:extLst>
          </p:cNvPr>
          <p:cNvSpPr txBox="1"/>
          <p:nvPr/>
        </p:nvSpPr>
        <p:spPr>
          <a:xfrm>
            <a:off x="4954638" y="593452"/>
            <a:ext cx="6210549" cy="54322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100"/>
              </a:spcBef>
            </a:pPr>
            <a:r>
              <a:rPr lang="en-US" sz="32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Suggested lead-ins: </a:t>
            </a:r>
          </a:p>
          <a:p>
            <a:pPr marL="342900" indent="-342900">
              <a:spcBef>
                <a:spcPts val="1100"/>
              </a:spcBef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Use the myth busting activity included here</a:t>
            </a:r>
            <a:r>
              <a:rPr lang="en-US" sz="2000" b="1" i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 </a:t>
            </a:r>
            <a:r>
              <a:rPr lang="en-US" sz="2000" i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– complete sentences verbally and share back</a:t>
            </a:r>
          </a:p>
          <a:p>
            <a:pPr marL="342900" indent="-342900">
              <a:spcBef>
                <a:spcPts val="1100"/>
              </a:spcBef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Q&amp;A - artist's career</a:t>
            </a:r>
            <a:r>
              <a:rPr lang="en-US" sz="2000" b="1" i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 </a:t>
            </a:r>
            <a:r>
              <a:rPr lang="en-US" sz="2000" i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(live presenter OR video interviewee if delivered independently)</a:t>
            </a:r>
          </a:p>
          <a:p>
            <a:pPr marL="342900" indent="-342900">
              <a:spcBef>
                <a:spcPts val="1100"/>
              </a:spcBef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2 Truths One Lie</a:t>
            </a:r>
            <a:r>
              <a:rPr lang="en-US" sz="2000" b="1" i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 </a:t>
            </a:r>
            <a:r>
              <a:rPr lang="en-US" sz="2000" i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– </a:t>
            </a: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artist's career</a:t>
            </a:r>
            <a:r>
              <a:rPr lang="en-US" sz="2000" i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 (live presenter OR video interviewee if delivered independently)</a:t>
            </a:r>
          </a:p>
          <a:p>
            <a:pPr marL="342900" indent="-342900">
              <a:spcBef>
                <a:spcPts val="1100"/>
              </a:spcBef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Image / sound based introduction to artist's work followed by Q&amp;A </a:t>
            </a:r>
            <a:r>
              <a:rPr lang="en-US" sz="2000" i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(live presenter OR video interviewee if delivered independently)</a:t>
            </a:r>
          </a:p>
          <a:p>
            <a:pPr marL="342900" indent="-342900">
              <a:spcBef>
                <a:spcPts val="1100"/>
              </a:spcBef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Performance / interactive game -</a:t>
            </a:r>
            <a:r>
              <a:rPr lang="en-US" sz="2000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 </a:t>
            </a:r>
            <a:r>
              <a:rPr lang="en-US" sz="2000" i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(live presenter)</a:t>
            </a:r>
            <a:r>
              <a:rPr lang="en-US" sz="2000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 </a:t>
            </a:r>
            <a:r>
              <a:rPr lang="en-US" sz="2000" i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intro to artist's career, suitable for large audience</a:t>
            </a:r>
          </a:p>
          <a:p>
            <a:pPr marL="342900" indent="-342900">
              <a:spcBef>
                <a:spcPts val="1100"/>
              </a:spcBef>
              <a:buFont typeface="Arial"/>
              <a:buChar char="•"/>
            </a:pPr>
            <a:endParaRPr lang="en-US" sz="2000" b="1" i="1">
              <a:solidFill>
                <a:schemeClr val="bg1"/>
              </a:solidFill>
              <a:latin typeface="Microsoft Sans Serif"/>
              <a:ea typeface="Microsoft Sans Serif"/>
              <a:cs typeface="Microsoft Sans Serif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E98DEE-6FC4-2099-AEB6-7C550FE28D93}"/>
              </a:ext>
            </a:extLst>
          </p:cNvPr>
          <p:cNvSpPr txBox="1"/>
          <p:nvPr/>
        </p:nvSpPr>
        <p:spPr>
          <a:xfrm>
            <a:off x="414618" y="2588559"/>
            <a:ext cx="4863352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0" b="1">
                <a:solidFill>
                  <a:schemeClr val="bg1"/>
                </a:solidFill>
                <a:cs typeface="Segoe UI"/>
              </a:rPr>
              <a:t>Delivery guidance:</a:t>
            </a:r>
          </a:p>
          <a:p>
            <a:r>
              <a:rPr lang="en-US" sz="4000" b="1" err="1">
                <a:solidFill>
                  <a:schemeClr val="bg1"/>
                </a:solidFill>
                <a:cs typeface="Segoe UI"/>
              </a:rPr>
              <a:t>Personalise</a:t>
            </a:r>
            <a:r>
              <a:rPr lang="en-US" sz="4000" b="1">
                <a:solidFill>
                  <a:schemeClr val="bg1"/>
                </a:solidFill>
                <a:cs typeface="Segoe UI"/>
              </a:rPr>
              <a:t> creative careers</a:t>
            </a:r>
          </a:p>
        </p:txBody>
      </p:sp>
    </p:spTree>
    <p:extLst>
      <p:ext uri="{BB962C8B-B14F-4D97-AF65-F5344CB8AC3E}">
        <p14:creationId xmlns:p14="http://schemas.microsoft.com/office/powerpoint/2010/main" val="686657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8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CEF634-F80B-BD6D-02F3-B9DBB1C22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A9BEEE77-5B8D-49CC-3F7A-36210FE481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80" t="23380" r="24507" b="24507"/>
          <a:stretch>
            <a:fillRect/>
          </a:stretch>
        </p:blipFill>
        <p:spPr>
          <a:xfrm>
            <a:off x="9754168" y="4922182"/>
            <a:ext cx="1206747" cy="12284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450C092-F984-4499-107E-B1C93662D78D}"/>
              </a:ext>
            </a:extLst>
          </p:cNvPr>
          <p:cNvSpPr txBox="1"/>
          <p:nvPr/>
        </p:nvSpPr>
        <p:spPr>
          <a:xfrm>
            <a:off x="3922058" y="504266"/>
            <a:ext cx="7384676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7200" b="1">
                <a:solidFill>
                  <a:srgbClr val="3E2F72"/>
                </a:solidFill>
              </a:rPr>
              <a:t>P R E S E N T S:</a:t>
            </a:r>
            <a:r>
              <a:rPr lang="en-US" sz="7200" b="1">
                <a:solidFill>
                  <a:srgbClr val="802782"/>
                </a:solidFill>
              </a:rPr>
              <a:t> </a:t>
            </a:r>
            <a:endParaRPr lang="en-US" sz="7200">
              <a:solidFill>
                <a:srgbClr val="802782"/>
              </a:solidFill>
            </a:endParaRPr>
          </a:p>
          <a:p>
            <a:endParaRPr lang="en-US" sz="3600" b="1">
              <a:solidFill>
                <a:srgbClr val="BCCF11"/>
              </a:solidFill>
            </a:endParaRPr>
          </a:p>
          <a:p>
            <a:endParaRPr lang="en-US" sz="3600" b="1">
              <a:solidFill>
                <a:srgbClr val="BCCF1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7FB7A2-F9B2-3742-8CFB-958D151E2B56}"/>
              </a:ext>
            </a:extLst>
          </p:cNvPr>
          <p:cNvSpPr txBox="1"/>
          <p:nvPr/>
        </p:nvSpPr>
        <p:spPr>
          <a:xfrm>
            <a:off x="739935" y="2162735"/>
            <a:ext cx="11029862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600" b="1">
                <a:solidFill>
                  <a:schemeClr val="bg1"/>
                </a:solidFill>
                <a:latin typeface="Barlow"/>
              </a:rPr>
              <a:t>Discover Creative Careers with </a:t>
            </a:r>
            <a:r>
              <a:rPr lang="en-US" sz="6600" b="1">
                <a:solidFill>
                  <a:srgbClr val="3E2F72"/>
                </a:solidFill>
                <a:latin typeface="Barlow"/>
              </a:rPr>
              <a:t>Kay Greyson</a:t>
            </a:r>
            <a:endParaRPr lang="en-US" sz="6600">
              <a:solidFill>
                <a:srgbClr val="3E2F72"/>
              </a:solidFill>
              <a:latin typeface="Barlow"/>
            </a:endParaRPr>
          </a:p>
        </p:txBody>
      </p:sp>
      <p:pic>
        <p:nvPicPr>
          <p:cNvPr id="9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DD30A380-C018-42D0-7F02-D4C9226CD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928" y="5358883"/>
            <a:ext cx="2072545" cy="795637"/>
          </a:xfrm>
          <a:prstGeom prst="rect">
            <a:avLst/>
          </a:prstGeom>
        </p:spPr>
      </p:pic>
      <p:pic>
        <p:nvPicPr>
          <p:cNvPr id="7" name="Picture 6" descr="A purple logo with black background&#10;&#10;AI-generated content may be incorrect.">
            <a:extLst>
              <a:ext uri="{FF2B5EF4-FFF2-40B4-BE49-F238E27FC236}">
                <a16:creationId xmlns:a16="http://schemas.microsoft.com/office/drawing/2014/main" id="{00FD94A4-37AF-50D1-7CD6-30996FDCB7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853" y="543004"/>
            <a:ext cx="2816123" cy="1127578"/>
          </a:xfrm>
          <a:prstGeom prst="rect">
            <a:avLst/>
          </a:prstGeom>
        </p:spPr>
      </p:pic>
      <p:pic>
        <p:nvPicPr>
          <p:cNvPr id="2" name="Picture 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A5CE446-6FE2-B818-169E-0255FC1A3B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216" y="5399512"/>
            <a:ext cx="4713300" cy="71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281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8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1F7E45-3F37-894B-AFEB-98B09ECB3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0A38E152-DE9E-C8D2-CE32-8AE39987C8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80" t="23380" r="24507" b="24507"/>
          <a:stretch>
            <a:fillRect/>
          </a:stretch>
        </p:blipFill>
        <p:spPr>
          <a:xfrm>
            <a:off x="9754168" y="5144920"/>
            <a:ext cx="1206747" cy="12284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7D5E5A9-AA7C-4D1B-9D95-AABCF96FBC63}"/>
              </a:ext>
            </a:extLst>
          </p:cNvPr>
          <p:cNvSpPr txBox="1"/>
          <p:nvPr/>
        </p:nvSpPr>
        <p:spPr>
          <a:xfrm>
            <a:off x="3922058" y="504266"/>
            <a:ext cx="7384676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7200" b="1">
                <a:solidFill>
                  <a:schemeClr val="bg1"/>
                </a:solidFill>
              </a:rPr>
              <a:t>Kay Greyson</a:t>
            </a:r>
            <a:endParaRPr lang="en-US"/>
          </a:p>
          <a:p>
            <a:endParaRPr lang="en-US" sz="3600" b="1">
              <a:solidFill>
                <a:srgbClr val="BCCF11"/>
              </a:solidFill>
            </a:endParaRPr>
          </a:p>
          <a:p>
            <a:endParaRPr lang="en-US" sz="3600" b="1">
              <a:solidFill>
                <a:srgbClr val="BCCF11"/>
              </a:solidFill>
            </a:endParaRPr>
          </a:p>
        </p:txBody>
      </p:sp>
      <p:pic>
        <p:nvPicPr>
          <p:cNvPr id="9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5373ED95-578C-5381-F5C8-4DF61A25E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974" y="5417498"/>
            <a:ext cx="2072545" cy="795637"/>
          </a:xfrm>
          <a:prstGeom prst="rect">
            <a:avLst/>
          </a:prstGeom>
        </p:spPr>
      </p:pic>
      <p:pic>
        <p:nvPicPr>
          <p:cNvPr id="7" name="Picture 6" descr="A purple logo with black background&#10;&#10;AI-generated content may be incorrect.">
            <a:extLst>
              <a:ext uri="{FF2B5EF4-FFF2-40B4-BE49-F238E27FC236}">
                <a16:creationId xmlns:a16="http://schemas.microsoft.com/office/drawing/2014/main" id="{D89E05A5-7679-8629-903D-10344EF04A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853" y="543004"/>
            <a:ext cx="2816123" cy="1127578"/>
          </a:xfrm>
          <a:prstGeom prst="rect">
            <a:avLst/>
          </a:prstGeom>
        </p:spPr>
      </p:pic>
      <p:pic>
        <p:nvPicPr>
          <p:cNvPr id="4" name="Picture 3" descr="A person holding a microphone&#10;&#10;AI-generated content may be incorrect.">
            <a:extLst>
              <a:ext uri="{FF2B5EF4-FFF2-40B4-BE49-F238E27FC236}">
                <a16:creationId xmlns:a16="http://schemas.microsoft.com/office/drawing/2014/main" id="{F9042D10-4079-E736-49B8-ACE6801B4E0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4134" b="17172"/>
          <a:stretch>
            <a:fillRect/>
          </a:stretch>
        </p:blipFill>
        <p:spPr>
          <a:xfrm>
            <a:off x="6096000" y="1924077"/>
            <a:ext cx="3417795" cy="30054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ED6296-1985-2555-5B02-6DDF5B7FFC43}"/>
              </a:ext>
            </a:extLst>
          </p:cNvPr>
          <p:cNvSpPr txBox="1"/>
          <p:nvPr/>
        </p:nvSpPr>
        <p:spPr>
          <a:xfrm>
            <a:off x="764774" y="2124237"/>
            <a:ext cx="4574104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Barlow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Watch Kay's film co-created with pupils from Walker Riverside Academy</a:t>
            </a:r>
            <a:r>
              <a:rPr lang="en-US" sz="2800" b="1">
                <a:solidFill>
                  <a:schemeClr val="bg1"/>
                </a:solidFill>
                <a:latin typeface="Barlow"/>
              </a:rPr>
              <a:t> in collaboration with Kema Kay and GLOW Newcastle</a:t>
            </a:r>
          </a:p>
        </p:txBody>
      </p:sp>
      <p:pic>
        <p:nvPicPr>
          <p:cNvPr id="2" name="Picture 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A2F9FD7-C99F-CED9-6F1E-AE0E4F42E81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350" y="5498757"/>
            <a:ext cx="4713300" cy="714378"/>
          </a:xfrm>
          <a:prstGeom prst="rect">
            <a:avLst/>
          </a:prstGeom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48ED6296-1985-2555-5B02-6DDF5B7FFC43}"/>
              </a:ext>
            </a:extLst>
          </p:cNvPr>
          <p:cNvSpPr txBox="1"/>
          <p:nvPr/>
        </p:nvSpPr>
        <p:spPr>
          <a:xfrm>
            <a:off x="764774" y="2124237"/>
            <a:ext cx="4574104" cy="286232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solidFill>
                  <a:schemeClr val="bg1"/>
                </a:solidFill>
                <a:latin typeface="Barlow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Watch Kay's film co-created with pupils from Walker Riverside Academy</a:t>
            </a:r>
            <a:r>
              <a:rPr lang="en-US" sz="2800" b="1">
                <a:solidFill>
                  <a:schemeClr val="bg1"/>
                </a:solidFill>
                <a:latin typeface="Barlow"/>
              </a:rPr>
              <a:t> in collaboration with Kema Kay and GLOW Newcastle</a:t>
            </a:r>
          </a:p>
          <a:p>
            <a:r>
              <a:rPr lang="en-US" sz="2000">
                <a:solidFill>
                  <a:schemeClr val="bg1"/>
                </a:solidFill>
                <a:latin typeface="Barlow"/>
                <a:ea typeface="+mn-lt"/>
                <a:cs typeface="+mn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https://vimeo.com/1137628130/c2bf2dc5b0?share=copy&amp;fl=sv&amp;fe=ci</a:t>
            </a:r>
            <a:endParaRPr lang="en-US" sz="2000">
              <a:solidFill>
                <a:schemeClr val="bg1"/>
              </a:solidFill>
              <a:latin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98638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71F0B-FA95-7080-EEFF-E187C61FD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F5F1-31CA-CDA8-0FE3-7D5F31790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840" y="605790"/>
            <a:ext cx="8381710" cy="564984"/>
          </a:xfrm>
        </p:spPr>
        <p:txBody>
          <a:bodyPr/>
          <a:lstStyle/>
          <a:p>
            <a:r>
              <a:rPr lang="en-US" sz="3000"/>
              <a:t>What are the creative industries?</a:t>
            </a:r>
            <a:endParaRPr lang="en-GB" sz="30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EF4C30-EE0F-6348-82EA-0189B42A87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40" y="1219201"/>
            <a:ext cx="4815287" cy="4815287"/>
          </a:xfrm>
          <a:prstGeom prst="rect">
            <a:avLst/>
          </a:prstGeom>
        </p:spPr>
      </p:pic>
      <p:pic>
        <p:nvPicPr>
          <p:cNvPr id="9" name="Online Media 8" title="What are the creative industries?">
            <a:hlinkClick r:id="" action="ppaction://media"/>
            <a:extLst>
              <a:ext uri="{FF2B5EF4-FFF2-40B4-BE49-F238E27FC236}">
                <a16:creationId xmlns:a16="http://schemas.microsoft.com/office/drawing/2014/main" id="{8912FB58-6581-C40C-6ACC-D7D47C8DCA7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406127" y="1344631"/>
            <a:ext cx="6490249" cy="3656002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A804B51-F70B-EF0B-4C82-D942869CA9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6127" y="5174490"/>
            <a:ext cx="8781327" cy="3718312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>
                <a:solidFill>
                  <a:srgbClr val="25135E"/>
                </a:solidFill>
                <a:hlinkClick r:id="rId5"/>
              </a:rPr>
              <a:t>Download our ‘What are the creative industries?’ film here </a:t>
            </a:r>
            <a:r>
              <a:rPr lang="en-US" sz="1400" b="1">
                <a:solidFill>
                  <a:srgbClr val="25135E"/>
                </a:solidFill>
              </a:rPr>
              <a:t>to embed it into </a:t>
            </a:r>
            <a:br>
              <a:rPr lang="en-US" sz="1400" b="1">
                <a:solidFill>
                  <a:srgbClr val="25135E"/>
                </a:solidFill>
              </a:rPr>
            </a:br>
            <a:r>
              <a:rPr lang="en-US" sz="1400" b="1">
                <a:solidFill>
                  <a:srgbClr val="25135E"/>
                </a:solidFill>
              </a:rPr>
              <a:t>your Presentation (duration 1 min 40).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400">
              <a:solidFill>
                <a:srgbClr val="2513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35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B607BB6-8930-FBF4-3E1A-77E994DFA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Creativity Matters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10EA874-C144-41AE-D7D0-ED23550900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7137" y="1400981"/>
            <a:ext cx="5490927" cy="4725393"/>
          </a:xfrm>
        </p:spPr>
        <p:txBody>
          <a:bodyPr/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US" dirty="0">
              <a:solidFill>
                <a:srgbClr val="0D0D0D"/>
              </a:solidFill>
            </a:endParaRPr>
          </a:p>
          <a:p>
            <a:r>
              <a:rPr lang="en-GB" dirty="0"/>
              <a:t>1 in 8 businesses in the UK is part of the creative industries.</a:t>
            </a:r>
          </a:p>
          <a:p>
            <a:endParaRPr lang="en-GB" dirty="0">
              <a:highlight>
                <a:srgbClr val="00FF00"/>
              </a:highlight>
            </a:endParaRPr>
          </a:p>
          <a:p>
            <a:r>
              <a:rPr lang="en-GB" dirty="0">
                <a:highlight>
                  <a:srgbClr val="00FF00"/>
                </a:highlight>
              </a:rPr>
              <a:t>The creative sector contributes 2.4 million jobs and £124 billion to the UK economy - approximately 5% of the total economy.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The biggest contributor of the 12 subsectors was IT, software and computer services which contributed 2.3% to the UK economy.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A3B3C4EA-D7BC-AE1B-003B-38C993C9F19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23637" r="23637"/>
          <a:stretch/>
        </p:blipFill>
        <p:spPr/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509E0-63E1-0140-1A7E-00592D812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8D62857-1F0F-F8D1-4D3F-E9BBF123FED9}"/>
              </a:ext>
            </a:extLst>
          </p:cNvPr>
          <p:cNvSpPr>
            <a:spLocks noGrp="1"/>
          </p:cNvSpPr>
          <p:nvPr/>
        </p:nvSpPr>
        <p:spPr>
          <a:xfrm>
            <a:off x="696052" y="1188064"/>
            <a:ext cx="10057292" cy="11417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E4003B"/>
                </a:solidFill>
                <a:effectLst/>
                <a:uLnTx/>
                <a:uFillTx/>
                <a:latin typeface="Aptos SemiBold" panose="020B0004020202020204" pitchFamily="34" charset="0"/>
                <a:ea typeface="+mj-ea"/>
                <a:cs typeface="+mj-cs"/>
              </a:rPr>
              <a:t>Creativity in </a:t>
            </a:r>
            <a:r>
              <a:rPr kumimoji="0" lang="en-GB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4003B"/>
                </a:solidFill>
                <a:effectLst/>
                <a:uLnTx/>
                <a:uFillTx/>
                <a:latin typeface="Aptos SemiBold" panose="020B0004020202020204" pitchFamily="34" charset="0"/>
                <a:ea typeface="+mj-ea"/>
                <a:cs typeface="+mj-cs"/>
              </a:rPr>
              <a:t>th</a:t>
            </a:r>
            <a:r>
              <a:rPr lang="en-GB" sz="3200" dirty="0">
                <a:solidFill>
                  <a:srgbClr val="E4003B"/>
                </a:solidFill>
                <a:latin typeface="Aptos SemiBold" panose="020B0004020202020204" pitchFamily="34" charset="0"/>
              </a:rPr>
              <a:t>e NE</a:t>
            </a:r>
            <a:endParaRPr lang="en-GB" dirty="0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1CE41D7A-4946-00AF-0325-82A7A2741A7B}"/>
              </a:ext>
            </a:extLst>
          </p:cNvPr>
          <p:cNvSpPr>
            <a:spLocks noGrp="1"/>
          </p:cNvSpPr>
          <p:nvPr/>
        </p:nvSpPr>
        <p:spPr>
          <a:xfrm>
            <a:off x="696052" y="1832081"/>
            <a:ext cx="6397767" cy="4725393"/>
          </a:xfrm>
          <a:prstGeom prst="rect">
            <a:avLst/>
          </a:prstGeom>
        </p:spPr>
        <p:txBody>
          <a:bodyPr/>
          <a:lstStyle>
            <a:lvl1pPr marL="288000" indent="-288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Tx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US" dirty="0">
              <a:solidFill>
                <a:srgbClr val="0D0D0D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1C7D79-6B2D-233F-0092-EDC63128E39F}"/>
              </a:ext>
            </a:extLst>
          </p:cNvPr>
          <p:cNvSpPr txBox="1"/>
          <p:nvPr/>
        </p:nvSpPr>
        <p:spPr>
          <a:xfrm>
            <a:off x="416764" y="1832081"/>
            <a:ext cx="7362050" cy="56323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 2023, the creative industries in the North East totalled </a:t>
            </a:r>
            <a:r>
              <a:rPr lang="en-GB" b="1" dirty="0"/>
              <a:t>1.35 billion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 the last 10 years, the number of creative jobs has</a:t>
            </a:r>
            <a:r>
              <a:rPr lang="en-GB" b="1" dirty="0"/>
              <a:t> increased by about 10,000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There are now</a:t>
            </a:r>
            <a:r>
              <a:rPr lang="en-US" altLang="en-US" b="1" dirty="0"/>
              <a:t> 50,000 creative jobs</a:t>
            </a:r>
            <a:r>
              <a:rPr lang="en-US" altLang="en-US" dirty="0"/>
              <a:t> in the region (still growing)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Big opportunities in </a:t>
            </a:r>
            <a:r>
              <a:rPr lang="en-US" altLang="en-US" b="1" dirty="0"/>
              <a:t>screen industries, music, creative tech </a:t>
            </a:r>
            <a:r>
              <a:rPr lang="en-US" altLang="en-US" dirty="0"/>
              <a:t>and</a:t>
            </a:r>
            <a:r>
              <a:rPr lang="en-US" altLang="en-US" b="1" dirty="0"/>
              <a:t> other creative content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29% of individuals working in the creative sector are self-employed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Music tourism is up to </a:t>
            </a:r>
            <a:r>
              <a:rPr lang="en-GB" b="1" dirty="0"/>
              <a:t>over 200,000 </a:t>
            </a:r>
            <a:r>
              <a:rPr lang="en-GB" dirty="0"/>
              <a:t>visitors per year, including 2025 MOBOs and Mercury Awards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Film and TV production in the North East is up </a:t>
            </a:r>
            <a:r>
              <a:rPr lang="en-GB" b="1" dirty="0"/>
              <a:t>131% </a:t>
            </a:r>
            <a:r>
              <a:rPr lang="en-GB" dirty="0"/>
              <a:t>over the last three years, with plans for the new Crown Works studio in Sunderland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International demand for UK publishing is set to </a:t>
            </a:r>
            <a:r>
              <a:rPr lang="en-GB" b="1" dirty="0"/>
              <a:t>grow by a further 20% </a:t>
            </a:r>
            <a:r>
              <a:rPr lang="en-GB" dirty="0"/>
              <a:t>in the next decade - Newcastle will soon have a new national Centre for Writing</a:t>
            </a:r>
          </a:p>
          <a:p>
            <a:endParaRPr lang="en-GB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B315135-5040-765E-71E9-1697ADDF664E}"/>
              </a:ext>
            </a:extLst>
          </p:cNvPr>
          <p:cNvSpPr/>
          <p:nvPr/>
        </p:nvSpPr>
        <p:spPr>
          <a:xfrm>
            <a:off x="7985613" y="1402090"/>
            <a:ext cx="2983882" cy="1103585"/>
          </a:xfrm>
          <a:prstGeom prst="roundRect">
            <a:avLst>
              <a:gd name="adj" fmla="val 10000"/>
            </a:avLst>
          </a:prstGeom>
          <a:blipFill rotWithShape="1">
            <a:blip r:embed="rId3"/>
            <a:srcRect/>
            <a:stretch>
              <a:fillRect t="-19000" b="-19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963F11E-AA23-66C8-7D47-63488E4F1CB7}"/>
              </a:ext>
            </a:extLst>
          </p:cNvPr>
          <p:cNvSpPr/>
          <p:nvPr/>
        </p:nvSpPr>
        <p:spPr>
          <a:xfrm>
            <a:off x="8892968" y="2783875"/>
            <a:ext cx="2983882" cy="1103585"/>
          </a:xfrm>
          <a:prstGeom prst="roundRect">
            <a:avLst>
              <a:gd name="adj" fmla="val 10000"/>
            </a:avLst>
          </a:prstGeom>
          <a:blipFill rotWithShape="1">
            <a:blip r:embed="rId4"/>
            <a:srcRect/>
            <a:stretch>
              <a:fillRect t="-42000" b="-4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4C99E2B-EF44-1439-CE00-F5524CD1E68D}"/>
              </a:ext>
            </a:extLst>
          </p:cNvPr>
          <p:cNvSpPr/>
          <p:nvPr/>
        </p:nvSpPr>
        <p:spPr>
          <a:xfrm>
            <a:off x="7985613" y="4194777"/>
            <a:ext cx="2983882" cy="1103585"/>
          </a:xfrm>
          <a:prstGeom prst="roundRect">
            <a:avLst>
              <a:gd name="adj" fmla="val 10000"/>
            </a:avLst>
          </a:prstGeom>
          <a:blipFill rotWithShape="1">
            <a:blip r:embed="rId5"/>
            <a:srcRect/>
            <a:stretch>
              <a:fillRect t="-31000" b="-3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pic>
        <p:nvPicPr>
          <p:cNvPr id="8" name="Picture 7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01145694-B1D5-2461-B94C-4996FF5CA88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380" t="23380" r="24507" b="24507"/>
          <a:stretch>
            <a:fillRect/>
          </a:stretch>
        </p:blipFill>
        <p:spPr>
          <a:xfrm>
            <a:off x="10482550" y="5370417"/>
            <a:ext cx="1206747" cy="122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91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1E074-B5AF-63F1-5C1E-FF5DBC798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skills 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C4C7700E-B639-F199-5A40-AC9EC1345A1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" y="2304087"/>
            <a:ext cx="2632561" cy="1755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59218C-859D-337D-E501-99B4F2CD8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7871" y="2159165"/>
            <a:ext cx="2645229" cy="17634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AD160A-6FF5-3C6E-0EF5-F53CEEEF00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2643" y="2159165"/>
            <a:ext cx="2617307" cy="18216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272FFD-F3B5-1773-A97C-A5C099DCBCB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7143" b="23651"/>
          <a:stretch/>
        </p:blipFill>
        <p:spPr>
          <a:xfrm>
            <a:off x="6520542" y="4411574"/>
            <a:ext cx="2617307" cy="19318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0C86D93-A9A0-ACE2-B375-DFA4D762D4B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4921" b="19886"/>
          <a:stretch/>
        </p:blipFill>
        <p:spPr>
          <a:xfrm>
            <a:off x="3249386" y="4462013"/>
            <a:ext cx="2272456" cy="18813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D1BAFD-2B1E-0DA5-E51B-D4F0407A9E44}"/>
              </a:ext>
            </a:extLst>
          </p:cNvPr>
          <p:cNvSpPr txBox="1"/>
          <p:nvPr/>
        </p:nvSpPr>
        <p:spPr>
          <a:xfrm>
            <a:off x="1066799" y="4042242"/>
            <a:ext cx="26173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Creativity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957130-C1D7-B3A2-A6DB-BDF196A7A083}"/>
              </a:ext>
            </a:extLst>
          </p:cNvPr>
          <p:cNvSpPr txBox="1"/>
          <p:nvPr/>
        </p:nvSpPr>
        <p:spPr>
          <a:xfrm>
            <a:off x="4654055" y="3957227"/>
            <a:ext cx="61052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Communication &amp; teamwork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0A0178-CA97-9B06-3F5A-D289E87B3557}"/>
              </a:ext>
            </a:extLst>
          </p:cNvPr>
          <p:cNvSpPr txBox="1"/>
          <p:nvPr/>
        </p:nvSpPr>
        <p:spPr>
          <a:xfrm>
            <a:off x="9118558" y="3969019"/>
            <a:ext cx="61052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Problem solving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0FD282-48B3-83BD-7A93-E3897E8A663D}"/>
              </a:ext>
            </a:extLst>
          </p:cNvPr>
          <p:cNvSpPr txBox="1"/>
          <p:nvPr/>
        </p:nvSpPr>
        <p:spPr>
          <a:xfrm>
            <a:off x="7155180" y="6354064"/>
            <a:ext cx="76123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Digital skills 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BB767F-F79A-A03E-30CD-8640EEB3AAD0}"/>
              </a:ext>
            </a:extLst>
          </p:cNvPr>
          <p:cNvSpPr txBox="1"/>
          <p:nvPr/>
        </p:nvSpPr>
        <p:spPr>
          <a:xfrm>
            <a:off x="3620901" y="6353048"/>
            <a:ext cx="19009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Staying positive </a:t>
            </a:r>
            <a:endParaRPr lang="en-GB" dirty="0"/>
          </a:p>
        </p:txBody>
      </p:sp>
      <p:pic>
        <p:nvPicPr>
          <p:cNvPr id="3" name="Picture 2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0CED087F-E2B3-2EB2-292F-71DD8C6EA1E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3380" t="23380" r="24507" b="24507"/>
          <a:stretch>
            <a:fillRect/>
          </a:stretch>
        </p:blipFill>
        <p:spPr>
          <a:xfrm>
            <a:off x="10482550" y="5370417"/>
            <a:ext cx="1206747" cy="122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853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CA18B-F42D-4503-5536-68454F8BA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F41FDD-8765-8347-CAB9-CD51D42E6C41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9F7BBDBF-3904-328F-01EB-EF9D657034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07419" y="2354686"/>
            <a:ext cx="8761534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creative sector in the NE is full of exciting careers - from coding and design to music and media - </a:t>
            </a:r>
            <a:r>
              <a:rPr lang="en-US" altLang="en-US" dirty="0">
                <a:latin typeface="Arial" panose="020B0604020202020204" pitchFamily="34" charset="0"/>
              </a:rPr>
              <a:t>in front of the camera, on a stage or being part of the technical or production crew.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With new investment and growing demand, there’s never been a better time to explore creative pathways </a:t>
            </a:r>
            <a:r>
              <a:rPr lang="en-US" altLang="en-US" dirty="0">
                <a:latin typeface="Arial" panose="020B0604020202020204" pitchFamily="34" charset="0"/>
              </a:rPr>
              <a:t>it is one of the UK’s major success stories and the NE is part of that!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Whether you’re into tech, storytelling, performance, or design -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 future could be creative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1D65A5E4-E50F-3177-7A0B-47EF429AAB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80" t="23380" r="24507" b="24507"/>
          <a:stretch>
            <a:fillRect/>
          </a:stretch>
        </p:blipFill>
        <p:spPr>
          <a:xfrm>
            <a:off x="10482550" y="5370417"/>
            <a:ext cx="1206747" cy="122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669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8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60170C-CEF9-E7AF-6BD8-35AEEC68A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9330" y="4583904"/>
            <a:ext cx="1937318" cy="1905002"/>
          </a:xfrm>
          <a:prstGeom prst="rect">
            <a:avLst/>
          </a:prstGeom>
        </p:spPr>
      </p:pic>
      <p:pic>
        <p:nvPicPr>
          <p:cNvPr id="4" name="Picture 3" descr="A drawing of a castle&#10;&#10;AI-generated content may be incorrect.">
            <a:extLst>
              <a:ext uri="{FF2B5EF4-FFF2-40B4-BE49-F238E27FC236}">
                <a16:creationId xmlns:a16="http://schemas.microsoft.com/office/drawing/2014/main" id="{34DA6B42-CFD3-264E-42E4-94CFBF1C67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3450" y="4764600"/>
            <a:ext cx="1649403" cy="15478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F8DCE1-452E-5F7E-AEB3-98E4E1481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358745" y="4763200"/>
            <a:ext cx="1945315" cy="1583532"/>
          </a:xfrm>
          <a:prstGeom prst="rect">
            <a:avLst/>
          </a:prstGeom>
        </p:spPr>
      </p:pic>
      <p:pic>
        <p:nvPicPr>
          <p:cNvPr id="6" name="Picture 5" descr="A drawing of music notes&#10;&#10;AI-generated content may be incorrect.">
            <a:extLst>
              <a:ext uri="{FF2B5EF4-FFF2-40B4-BE49-F238E27FC236}">
                <a16:creationId xmlns:a16="http://schemas.microsoft.com/office/drawing/2014/main" id="{6F514157-46D6-03D2-A3A6-F6EE5EE9BF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990274" y="1451862"/>
            <a:ext cx="1691333" cy="14049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53F9DE-967E-F408-05FF-4A0C7756B1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90918" y="2969558"/>
            <a:ext cx="1651075" cy="15359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A57F31-674D-E698-47CE-A37D97175F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8586" y="1452562"/>
            <a:ext cx="1527944" cy="17740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CFD5B1-FE4E-E5EE-DE7B-B8A3644132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1345845" y="3227291"/>
            <a:ext cx="1488143" cy="15359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83E3669-8F33-3136-C53D-DB07754D3B8E}"/>
              </a:ext>
            </a:extLst>
          </p:cNvPr>
          <p:cNvSpPr txBox="1"/>
          <p:nvPr/>
        </p:nvSpPr>
        <p:spPr>
          <a:xfrm>
            <a:off x="3340926" y="2101466"/>
            <a:ext cx="5486324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Barlow"/>
              </a:rPr>
              <a:t>How might all these different subsectors cross over in one career?</a:t>
            </a:r>
          </a:p>
          <a:p>
            <a:endParaRPr lang="en-US" sz="2800" b="1">
              <a:solidFill>
                <a:schemeClr val="bg1"/>
              </a:solidFill>
              <a:latin typeface="Barlow"/>
            </a:endParaRPr>
          </a:p>
          <a:p>
            <a:r>
              <a:rPr lang="en-US" sz="2800" b="1">
                <a:solidFill>
                  <a:schemeClr val="bg1"/>
                </a:solidFill>
                <a:latin typeface="Barlow"/>
              </a:rPr>
              <a:t>How it works for Kay...</a:t>
            </a:r>
          </a:p>
        </p:txBody>
      </p:sp>
      <p:pic>
        <p:nvPicPr>
          <p:cNvPr id="14" name="Picture 13" descr="A purple logo with black background&#10;&#10;AI-generated content may be incorrect.">
            <a:extLst>
              <a:ext uri="{FF2B5EF4-FFF2-40B4-BE49-F238E27FC236}">
                <a16:creationId xmlns:a16="http://schemas.microsoft.com/office/drawing/2014/main" id="{FADF7CB3-8AA8-5107-D21D-05FF21A5CE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853" y="453357"/>
            <a:ext cx="2816123" cy="112757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E6830DE-1C81-98D2-3C67-AED9CFC274E6}"/>
              </a:ext>
            </a:extLst>
          </p:cNvPr>
          <p:cNvSpPr txBox="1"/>
          <p:nvPr/>
        </p:nvSpPr>
        <p:spPr>
          <a:xfrm>
            <a:off x="4303058" y="302560"/>
            <a:ext cx="7384676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7200" b="1">
                <a:solidFill>
                  <a:schemeClr val="bg1"/>
                </a:solidFill>
              </a:rPr>
              <a:t>Kay Greyson</a:t>
            </a:r>
            <a:endParaRPr lang="en-US"/>
          </a:p>
          <a:p>
            <a:endParaRPr lang="en-US" sz="3600" b="1">
              <a:solidFill>
                <a:srgbClr val="BCCF11"/>
              </a:solidFill>
            </a:endParaRPr>
          </a:p>
          <a:p>
            <a:endParaRPr lang="en-US" sz="3600" b="1">
              <a:solidFill>
                <a:srgbClr val="BCCF11"/>
              </a:solidFill>
            </a:endParaRPr>
          </a:p>
        </p:txBody>
      </p:sp>
      <p:pic>
        <p:nvPicPr>
          <p:cNvPr id="18" name="Picture 17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8559B07C-3A6F-0F10-C152-1288CF94B77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3380" t="23380" r="24507" b="24507"/>
          <a:stretch>
            <a:fillRect/>
          </a:stretch>
        </p:blipFill>
        <p:spPr>
          <a:xfrm>
            <a:off x="10482550" y="5370417"/>
            <a:ext cx="1206747" cy="122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342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8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B1D5D6-9782-4BEA-4C39-E09E44925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8A248A2D-7ECA-C52F-DE58-BBE653BDDC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80" t="23380" r="24507" b="24507"/>
          <a:stretch>
            <a:fillRect/>
          </a:stretch>
        </p:blipFill>
        <p:spPr>
          <a:xfrm>
            <a:off x="9658782" y="4874557"/>
            <a:ext cx="1456778" cy="14903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1E9519D-CFF0-8270-123D-EE25E47AF560}"/>
              </a:ext>
            </a:extLst>
          </p:cNvPr>
          <p:cNvSpPr txBox="1"/>
          <p:nvPr/>
        </p:nvSpPr>
        <p:spPr>
          <a:xfrm>
            <a:off x="4314373" y="554234"/>
            <a:ext cx="661865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0" b="1">
                <a:solidFill>
                  <a:srgbClr val="3E2F72"/>
                </a:solidFill>
              </a:rPr>
              <a:t>Starter Questions:</a:t>
            </a:r>
            <a:endParaRPr lang="en-US" sz="7200" b="1">
              <a:solidFill>
                <a:srgbClr val="3E2F72"/>
              </a:solidFill>
            </a:endParaRPr>
          </a:p>
          <a:p>
            <a:endParaRPr lang="en-US" sz="3600" b="1">
              <a:solidFill>
                <a:srgbClr val="BCCF1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BE8CFD-F1B2-A66F-FE5F-31BEA800597A}"/>
              </a:ext>
            </a:extLst>
          </p:cNvPr>
          <p:cNvSpPr txBox="1"/>
          <p:nvPr/>
        </p:nvSpPr>
        <p:spPr>
          <a:xfrm>
            <a:off x="1052380" y="2087122"/>
            <a:ext cx="9873356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AutoNum type="arabicPeriod"/>
            </a:pPr>
            <a:r>
              <a:rPr lang="en-US" sz="2800" b="1">
                <a:solidFill>
                  <a:srgbClr val="3E2F72"/>
                </a:solidFill>
              </a:rPr>
              <a:t>What is a creative career? Can you think of an example?</a:t>
            </a:r>
          </a:p>
          <a:p>
            <a:pPr marL="514350" indent="-514350">
              <a:buAutoNum type="arabicPeriod"/>
            </a:pPr>
            <a:r>
              <a:rPr lang="en-US" sz="2800" b="1">
                <a:solidFill>
                  <a:srgbClr val="3E2F72"/>
                </a:solidFill>
              </a:rPr>
              <a:t>What do you </a:t>
            </a:r>
            <a:r>
              <a:rPr lang="en-US" sz="2800" b="1" i="1">
                <a:solidFill>
                  <a:srgbClr val="3E2F72"/>
                </a:solidFill>
              </a:rPr>
              <a:t>like </a:t>
            </a:r>
            <a:r>
              <a:rPr lang="en-US" sz="2800" b="1">
                <a:solidFill>
                  <a:srgbClr val="3E2F72"/>
                </a:solidFill>
              </a:rPr>
              <a:t>to do?  Which creative jobs might use that skill?</a:t>
            </a:r>
          </a:p>
          <a:p>
            <a:pPr marL="514350" indent="-514350">
              <a:buAutoNum type="arabicPeriod"/>
            </a:pPr>
            <a:r>
              <a:rPr lang="en-US" sz="2800" b="1" i="1">
                <a:solidFill>
                  <a:srgbClr val="3E2F72"/>
                </a:solidFill>
              </a:rPr>
              <a:t>Where</a:t>
            </a:r>
            <a:r>
              <a:rPr lang="en-US" sz="2800" b="1">
                <a:solidFill>
                  <a:srgbClr val="3E2F72"/>
                </a:solidFill>
              </a:rPr>
              <a:t> can you do jobs like that?</a:t>
            </a:r>
          </a:p>
          <a:p>
            <a:r>
              <a:rPr lang="en-US" sz="2800" b="1">
                <a:solidFill>
                  <a:srgbClr val="3E2F72"/>
                </a:solidFill>
              </a:rPr>
              <a:t>4.   </a:t>
            </a:r>
            <a:r>
              <a:rPr lang="en-US" sz="2800" b="1" i="1">
                <a:solidFill>
                  <a:srgbClr val="3E2F72"/>
                </a:solidFill>
              </a:rPr>
              <a:t>How</a:t>
            </a:r>
            <a:r>
              <a:rPr lang="en-US" sz="2800" b="1">
                <a:solidFill>
                  <a:srgbClr val="3E2F72"/>
                </a:solidFill>
              </a:rPr>
              <a:t> can young people get into creative jobs?</a:t>
            </a:r>
          </a:p>
          <a:p>
            <a:r>
              <a:rPr lang="en-US" sz="2800" b="1">
                <a:solidFill>
                  <a:srgbClr val="3E2F72"/>
                </a:solidFill>
              </a:rPr>
              <a:t>5.  What is a "freelancer"?</a:t>
            </a:r>
          </a:p>
        </p:txBody>
      </p:sp>
      <p:pic>
        <p:nvPicPr>
          <p:cNvPr id="9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D14572E7-AFCC-80C5-052E-0CA1A1603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554" y="5073134"/>
            <a:ext cx="3013138" cy="1176636"/>
          </a:xfrm>
          <a:prstGeom prst="rect">
            <a:avLst/>
          </a:prstGeom>
        </p:spPr>
      </p:pic>
      <p:pic>
        <p:nvPicPr>
          <p:cNvPr id="4" name="Picture 3" descr="A purple logo with black background&#10;&#10;AI-generated content may be incorrect.">
            <a:extLst>
              <a:ext uri="{FF2B5EF4-FFF2-40B4-BE49-F238E27FC236}">
                <a16:creationId xmlns:a16="http://schemas.microsoft.com/office/drawing/2014/main" id="{18A604EA-BA1D-DABD-9113-56D27ADCED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230" y="580479"/>
            <a:ext cx="2816123" cy="1127578"/>
          </a:xfrm>
          <a:prstGeom prst="rect">
            <a:avLst/>
          </a:prstGeom>
        </p:spPr>
      </p:pic>
      <p:pic>
        <p:nvPicPr>
          <p:cNvPr id="8" name="Picture 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4407CF8-47C8-BB22-2FBC-9BED4AE394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977" y="5230854"/>
            <a:ext cx="5097851" cy="772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580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8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ED9FC-E0D3-70DC-30EC-13FFF3884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641" y="443567"/>
            <a:ext cx="11412070" cy="575748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>
                <a:solidFill>
                  <a:srgbClr val="3E2F72"/>
                </a:solidFill>
                <a:latin typeface="Microsoft Sans Serif"/>
                <a:ea typeface="Microsoft Sans Serif"/>
                <a:cs typeface="Microsoft Sans Serif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Discover</a:t>
            </a:r>
            <a:r>
              <a:rPr lang="en-US" sz="32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the answers</a:t>
            </a:r>
            <a:r>
              <a:rPr lang="en-US" sz="3200" b="1">
                <a:solidFill>
                  <a:srgbClr val="3E2F72"/>
                </a:solidFill>
                <a:latin typeface="Microsoft Sans Serif"/>
                <a:ea typeface="Microsoft Sans Serif"/>
                <a:cs typeface="Microsoft Sans Serif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some of our North East Creative Sector workers gave to</a:t>
            </a:r>
            <a:r>
              <a:rPr lang="en-US" sz="32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the same questions.</a:t>
            </a:r>
            <a:r>
              <a:rPr lang="en-US" sz="32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  </a:t>
            </a:r>
            <a:br>
              <a:rPr lang="en-US" sz="3200" b="1">
                <a:solidFill>
                  <a:srgbClr val="3E2F72"/>
                </a:solidFill>
                <a:latin typeface="Microsoft Sans Serif"/>
                <a:ea typeface="Microsoft Sans Serif"/>
                <a:cs typeface="Microsoft Sans Serif"/>
              </a:rPr>
            </a:br>
            <a:br>
              <a:rPr lang="en-US" sz="3200" b="1">
                <a:solidFill>
                  <a:srgbClr val="3E2F72"/>
                </a:solidFill>
                <a:latin typeface="Microsoft Sans Serif"/>
                <a:ea typeface="Microsoft Sans Serif"/>
                <a:cs typeface="Microsoft Sans Serif"/>
              </a:rPr>
            </a:br>
            <a:br>
              <a:rPr lang="en-US" sz="3200" b="1">
                <a:latin typeface="Microsoft Sans Serif"/>
                <a:ea typeface="Microsoft Sans Serif"/>
                <a:cs typeface="Microsoft Sans Serif"/>
              </a:rPr>
            </a:br>
            <a:br>
              <a:rPr lang="en-US" sz="3200" b="1">
                <a:latin typeface="Microsoft Sans Serif"/>
                <a:ea typeface="Microsoft Sans Serif"/>
                <a:cs typeface="Microsoft Sans Serif"/>
              </a:rPr>
            </a:br>
            <a:br>
              <a:rPr lang="en-US" sz="3200" b="1">
                <a:latin typeface="Microsoft Sans Serif"/>
                <a:ea typeface="Microsoft Sans Serif"/>
                <a:cs typeface="Microsoft Sans Serif"/>
              </a:rPr>
            </a:br>
            <a:br>
              <a:rPr lang="en-US" sz="3200" b="1">
                <a:latin typeface="Microsoft Sans Serif"/>
                <a:ea typeface="Microsoft Sans Serif"/>
                <a:cs typeface="Microsoft Sans Serif"/>
              </a:rPr>
            </a:br>
            <a:br>
              <a:rPr lang="en-US" sz="3200" b="1">
                <a:latin typeface="Microsoft Sans Serif"/>
                <a:ea typeface="Microsoft Sans Serif"/>
                <a:cs typeface="Microsoft Sans Serif"/>
              </a:rPr>
            </a:br>
            <a:br>
              <a:rPr lang="en-US" sz="3200" b="1">
                <a:latin typeface="Microsoft Sans Serif"/>
                <a:ea typeface="Microsoft Sans Serif"/>
                <a:cs typeface="Microsoft Sans Serif"/>
              </a:rPr>
            </a:br>
            <a:br>
              <a:rPr lang="en-US" sz="3200" b="1">
                <a:latin typeface="Microsoft Sans Serif"/>
                <a:ea typeface="Microsoft Sans Serif"/>
                <a:cs typeface="Microsoft Sans Serif"/>
              </a:rPr>
            </a:br>
            <a:br>
              <a:rPr lang="en-US" sz="3200" b="1">
                <a:latin typeface="Microsoft Sans Serif"/>
                <a:ea typeface="Microsoft Sans Serif"/>
                <a:cs typeface="Microsoft Sans Serif"/>
              </a:rPr>
            </a:br>
            <a:r>
              <a:rPr lang="en-US" sz="3200" b="1">
                <a:solidFill>
                  <a:srgbClr val="3E2F72"/>
                </a:solidFill>
                <a:latin typeface="Microsoft Sans Serif"/>
                <a:ea typeface="Microsoft Sans Serif"/>
                <a:cs typeface="Microsoft Sans Serif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Choose a video interview</a:t>
            </a:r>
            <a:r>
              <a:rPr lang="en-US" sz="32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from our Creative Careers Gallery </a:t>
            </a:r>
            <a:r>
              <a:rPr lang="en-US" sz="3200" b="1">
                <a:solidFill>
                  <a:srgbClr val="3E2F72"/>
                </a:solidFill>
                <a:latin typeface="Microsoft Sans Serif"/>
                <a:ea typeface="Microsoft Sans Serif"/>
                <a:cs typeface="Microsoft Sans Serif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 insider links and tips</a:t>
            </a:r>
            <a:r>
              <a:rPr lang="en-US" sz="3200" b="1">
                <a:solidFill>
                  <a:srgbClr val="3E2F72"/>
                </a:solidFill>
                <a:latin typeface="Microsoft Sans Serif"/>
                <a:ea typeface="Microsoft Sans Serif"/>
                <a:cs typeface="Microsoft Sans Serif"/>
              </a:rPr>
              <a:t> </a:t>
            </a:r>
            <a:r>
              <a:rPr lang="en-US" sz="2000">
                <a:solidFill>
                  <a:srgbClr val="3E2F72"/>
                </a:solidFill>
                <a:latin typeface="Microsoft Sans Serif"/>
                <a:ea typeface="Microsoft Sans Serif"/>
                <a:cs typeface="Microsoft Sans Serif"/>
              </a:rPr>
              <a:t>[links in text]</a:t>
            </a:r>
            <a:endParaRPr lang="en-US" sz="2000">
              <a:solidFill>
                <a:srgbClr val="3E2F72"/>
              </a:solidFill>
              <a:latin typeface="Microsoft Sans Serif"/>
              <a:ea typeface="Microsoft Sans Serif"/>
              <a:cs typeface="Microsoft Sans Serif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4" name="Content Placeholder 3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E0A96A5A-AE46-0E47-A510-4DC702AEE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38000"/>
                    </a14:imgEffect>
                    <a14:imgEffect>
                      <a14:brightnessContras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33254" y="1710754"/>
            <a:ext cx="6692053" cy="33316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9317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8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A2CF56-798C-D14B-AE97-7B8B5FCD849E}"/>
              </a:ext>
            </a:extLst>
          </p:cNvPr>
          <p:cNvSpPr txBox="1"/>
          <p:nvPr/>
        </p:nvSpPr>
        <p:spPr>
          <a:xfrm>
            <a:off x="321582" y="2405421"/>
            <a:ext cx="10844771" cy="4462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sz="2000">
              <a:solidFill>
                <a:schemeClr val="bg1"/>
              </a:solidFill>
              <a:latin typeface="Barlow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Barlow"/>
              </a:rPr>
              <a:t>ACT2CAM Whitley Bay:  </a:t>
            </a:r>
            <a:r>
              <a:rPr lang="en-US" sz="2000" dirty="0">
                <a:solidFill>
                  <a:schemeClr val="bg1"/>
                </a:solidFill>
                <a:latin typeface="Barlow"/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https://youthdrama.tv/</a:t>
            </a:r>
            <a:endParaRPr lang="en-US" sz="2000" dirty="0">
              <a:solidFill>
                <a:schemeClr val="bg1"/>
              </a:solidFill>
              <a:latin typeface="Barlow"/>
            </a:endParaRPr>
          </a:p>
          <a:p>
            <a:endParaRPr lang="en-US" sz="2000">
              <a:solidFill>
                <a:schemeClr val="bg1"/>
              </a:solidFill>
              <a:latin typeface="Barlow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Barlow"/>
              </a:rPr>
              <a:t>Ramsay's Theatre Stars: </a:t>
            </a:r>
            <a:r>
              <a:rPr lang="en-US" sz="2000" dirty="0">
                <a:solidFill>
                  <a:schemeClr val="bg1"/>
                </a:solidFill>
                <a:latin typeface="Barlow"/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https://www.ramseystheatrestars.com/</a:t>
            </a:r>
            <a:endParaRPr lang="en-US" sz="2000" dirty="0">
              <a:solidFill>
                <a:schemeClr val="bg1"/>
              </a:solidFill>
              <a:latin typeface="Barlow"/>
              <a:ea typeface="+mn-lt"/>
              <a:cs typeface="+mn-lt"/>
            </a:endParaRPr>
          </a:p>
          <a:p>
            <a:endParaRPr lang="en-US" sz="2000">
              <a:solidFill>
                <a:schemeClr val="bg1"/>
              </a:solidFill>
              <a:latin typeface="Barlow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Barlow"/>
              </a:rPr>
              <a:t>True </a:t>
            </a:r>
            <a:r>
              <a:rPr lang="en-US" sz="2000" dirty="0" err="1">
                <a:solidFill>
                  <a:schemeClr val="bg1"/>
                </a:solidFill>
                <a:latin typeface="Barlow"/>
              </a:rPr>
              <a:t>Colours</a:t>
            </a:r>
            <a:r>
              <a:rPr lang="en-US" sz="2000" dirty="0">
                <a:solidFill>
                  <a:schemeClr val="bg1"/>
                </a:solidFill>
                <a:latin typeface="Barlow"/>
              </a:rPr>
              <a:t> Theatre (SEND oriented): </a:t>
            </a:r>
            <a:r>
              <a:rPr lang="en-US" sz="2000" dirty="0">
                <a:solidFill>
                  <a:schemeClr val="bg1"/>
                </a:solidFill>
                <a:latin typeface="Barlow"/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https://truecolourstheatre.co.uk/</a:t>
            </a:r>
            <a:endParaRPr lang="en-US" sz="2000" dirty="0">
              <a:solidFill>
                <a:schemeClr val="bg1"/>
              </a:solidFill>
              <a:latin typeface="Barlow"/>
              <a:ea typeface="+mn-lt"/>
              <a:cs typeface="+mn-lt"/>
            </a:endParaRPr>
          </a:p>
          <a:p>
            <a:endParaRPr lang="en-US" sz="2000">
              <a:solidFill>
                <a:schemeClr val="bg1"/>
              </a:solidFill>
              <a:latin typeface="Barlow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Barlow"/>
              </a:rPr>
              <a:t>Whitley Bay Young People's Centre:  </a:t>
            </a:r>
            <a:r>
              <a:rPr lang="en-US" sz="2000" dirty="0">
                <a:solidFill>
                  <a:schemeClr val="bg1"/>
                </a:solidFill>
                <a:latin typeface="Barlow"/>
                <a:ea typeface="+mn-lt"/>
                <a:cs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https://whitleybayyoungpeoplescentre.com/</a:t>
            </a:r>
            <a:r>
              <a:rPr lang="en-US" sz="2000" dirty="0">
                <a:solidFill>
                  <a:schemeClr val="bg1"/>
                </a:solidFill>
                <a:latin typeface="Barlow"/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Barlow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indent="-285750">
              <a:buFont typeface="Arial"/>
              <a:buChar char="•"/>
            </a:pPr>
            <a:endParaRPr lang="en-US" sz="2000" dirty="0">
              <a:solidFill>
                <a:schemeClr val="bg1"/>
              </a:solidFill>
              <a:latin typeface="Barlow"/>
            </a:endParaRPr>
          </a:p>
          <a:p>
            <a:r>
              <a:rPr lang="en-US" sz="2000" b="1">
                <a:solidFill>
                  <a:schemeClr val="bg1"/>
                </a:solidFill>
                <a:latin typeface="Barlow"/>
              </a:rPr>
              <a:t>Discover many more opportunities with </a:t>
            </a:r>
            <a:r>
              <a:rPr lang="en-US" sz="2000" b="1" dirty="0">
                <a:solidFill>
                  <a:schemeClr val="bg1"/>
                </a:solidFill>
                <a:latin typeface="Barlow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Local Cultural Education Partnership</a:t>
            </a:r>
            <a:r>
              <a:rPr lang="en-US" sz="2000" b="1" dirty="0">
                <a:solidFill>
                  <a:schemeClr val="bg1"/>
                </a:solidFill>
                <a:latin typeface="Barlow"/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sz="2400">
              <a:solidFill>
                <a:schemeClr val="bg1"/>
              </a:solidFill>
              <a:latin typeface="Barlow"/>
            </a:endParaRPr>
          </a:p>
          <a:p>
            <a:endParaRPr lang="en-US" sz="2400">
              <a:solidFill>
                <a:schemeClr val="bg1"/>
              </a:solidFill>
              <a:latin typeface="Barlow"/>
            </a:endParaRPr>
          </a:p>
          <a:p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 descr="A purple logo with black background&#10;&#10;AI-generated content may be incorrect.">
            <a:extLst>
              <a:ext uri="{FF2B5EF4-FFF2-40B4-BE49-F238E27FC236}">
                <a16:creationId xmlns:a16="http://schemas.microsoft.com/office/drawing/2014/main" id="{80280D8A-8928-32C6-79D2-01EE1D9480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730" y="485229"/>
            <a:ext cx="2816123" cy="1127578"/>
          </a:xfrm>
          <a:prstGeom prst="rect">
            <a:avLst/>
          </a:prstGeom>
        </p:spPr>
      </p:pic>
      <p:pic>
        <p:nvPicPr>
          <p:cNvPr id="6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3D194EC8-60DC-885D-7C81-A0081CBA31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539" y="5674048"/>
            <a:ext cx="2340786" cy="885284"/>
          </a:xfrm>
          <a:prstGeom prst="rect">
            <a:avLst/>
          </a:prstGeom>
        </p:spPr>
      </p:pic>
      <p:pic>
        <p:nvPicPr>
          <p:cNvPr id="10" name="Picture 9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6AA755E5-94B7-E936-91D1-F25A747E0A5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3380" t="23380" r="24507" b="24507"/>
          <a:stretch>
            <a:fillRect/>
          </a:stretch>
        </p:blipFill>
        <p:spPr>
          <a:xfrm>
            <a:off x="9863289" y="5672275"/>
            <a:ext cx="874073" cy="8852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0126928-5478-800F-B6AC-6AE1744C8066}"/>
              </a:ext>
            </a:extLst>
          </p:cNvPr>
          <p:cNvSpPr txBox="1"/>
          <p:nvPr/>
        </p:nvSpPr>
        <p:spPr>
          <a:xfrm>
            <a:off x="4314265" y="694764"/>
            <a:ext cx="720538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Barlow"/>
              </a:rPr>
              <a:t>Try it out: North</a:t>
            </a:r>
            <a:r>
              <a:rPr lang="en-US" sz="3600" b="1" baseline="0" dirty="0">
                <a:solidFill>
                  <a:srgbClr val="FFFFFF"/>
                </a:solidFill>
                <a:latin typeface="Barlow"/>
              </a:rPr>
              <a:t> Tyneside</a:t>
            </a:r>
            <a:r>
              <a:rPr lang="en-US" sz="3600" b="1" dirty="0">
                <a:solidFill>
                  <a:srgbClr val="FFFFFF"/>
                </a:solidFill>
                <a:latin typeface="Barlow"/>
              </a:rPr>
              <a:t> </a:t>
            </a:r>
          </a:p>
          <a:p>
            <a:pPr algn="ctr"/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7D6DA1A-1CF4-6EDC-1374-444AA993EDA8}"/>
              </a:ext>
            </a:extLst>
          </p:cNvPr>
          <p:cNvGrpSpPr/>
          <p:nvPr/>
        </p:nvGrpSpPr>
        <p:grpSpPr>
          <a:xfrm>
            <a:off x="527621" y="1877349"/>
            <a:ext cx="2834183" cy="762003"/>
            <a:chOff x="1500626" y="2845591"/>
            <a:chExt cx="2834183" cy="762003"/>
          </a:xfrm>
        </p:grpSpPr>
        <p:pic>
          <p:nvPicPr>
            <p:cNvPr id="28" name="Picture 27" descr="A face drawn on a square&#10;&#10;AI-generated content may be incorrect.">
              <a:extLst>
                <a:ext uri="{FF2B5EF4-FFF2-40B4-BE49-F238E27FC236}">
                  <a16:creationId xmlns:a16="http://schemas.microsoft.com/office/drawing/2014/main" id="{ADF9D567-60B0-10FB-1AA0-6F1861FAF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flipH="1">
              <a:off x="1500626" y="2846291"/>
              <a:ext cx="630894" cy="726285"/>
            </a:xfrm>
            <a:prstGeom prst="rect">
              <a:avLst/>
            </a:prstGeom>
          </p:spPr>
        </p:pic>
        <p:pic>
          <p:nvPicPr>
            <p:cNvPr id="30" name="Picture 29" descr="A video camera on a black background&#10;&#10;AI-generated content may be incorrect.">
              <a:extLst>
                <a:ext uri="{FF2B5EF4-FFF2-40B4-BE49-F238E27FC236}">
                  <a16:creationId xmlns:a16="http://schemas.microsoft.com/office/drawing/2014/main" id="{F1A39A29-A4A3-F2EA-6B41-59BB4C78A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128018" y="2845591"/>
              <a:ext cx="699070" cy="726285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94BF1ACB-49AB-8A66-4216-632C27CEC5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flipH="1">
              <a:off x="2823089" y="2870106"/>
              <a:ext cx="802317" cy="714377"/>
            </a:xfrm>
            <a:prstGeom prst="rect">
              <a:avLst/>
            </a:prstGeom>
          </p:spPr>
        </p:pic>
        <p:pic>
          <p:nvPicPr>
            <p:cNvPr id="33" name="Picture 32" descr="A computer screen with a gear on it&#10;&#10;AI-generated content may be incorrect.">
              <a:extLst>
                <a:ext uri="{FF2B5EF4-FFF2-40B4-BE49-F238E27FC236}">
                  <a16:creationId xmlns:a16="http://schemas.microsoft.com/office/drawing/2014/main" id="{4C5BBF1B-1DBE-0316-3706-2A5E899A5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flipH="1">
              <a:off x="3618567" y="2893217"/>
              <a:ext cx="716242" cy="714377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E691408-8354-3D79-E20B-929CD9C6B130}"/>
              </a:ext>
            </a:extLst>
          </p:cNvPr>
          <p:cNvGrpSpPr/>
          <p:nvPr/>
        </p:nvGrpSpPr>
        <p:grpSpPr>
          <a:xfrm>
            <a:off x="3466479" y="1961030"/>
            <a:ext cx="1454980" cy="672353"/>
            <a:chOff x="1014805" y="3137647"/>
            <a:chExt cx="1454980" cy="672353"/>
          </a:xfrm>
        </p:grpSpPr>
        <p:pic>
          <p:nvPicPr>
            <p:cNvPr id="37" name="Picture 36" descr="A musical notes drawn on a white square&#10;&#10;AI-generated content may be incorrect.">
              <a:extLst>
                <a:ext uri="{FF2B5EF4-FFF2-40B4-BE49-F238E27FC236}">
                  <a16:creationId xmlns:a16="http://schemas.microsoft.com/office/drawing/2014/main" id="{013DEE72-B1BF-E993-1478-D4BE330D1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686018" y="3137647"/>
              <a:ext cx="783767" cy="672353"/>
            </a:xfrm>
            <a:prstGeom prst="rect">
              <a:avLst/>
            </a:prstGeom>
          </p:spPr>
        </p:pic>
        <p:pic>
          <p:nvPicPr>
            <p:cNvPr id="38" name="Picture 37" descr="A blue and red microphone&#10;&#10;AI-generated content may be incorrect.">
              <a:extLst>
                <a:ext uri="{FF2B5EF4-FFF2-40B4-BE49-F238E27FC236}">
                  <a16:creationId xmlns:a16="http://schemas.microsoft.com/office/drawing/2014/main" id="{3293F410-56DC-10F6-8E43-0B4F201F8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flipH="1">
              <a:off x="1014805" y="3137647"/>
              <a:ext cx="682418" cy="672353"/>
            </a:xfrm>
            <a:prstGeom prst="rect">
              <a:avLst/>
            </a:prstGeom>
          </p:spPr>
        </p:pic>
      </p:grp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44AB5F2-241E-6A62-23C1-C9B5ECE3C56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350" y="5806047"/>
            <a:ext cx="4713300" cy="71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67378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8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011D37-E144-DE58-25A7-848143098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CAF1CB-C94A-B8B0-F349-CA1665FBF172}"/>
              </a:ext>
            </a:extLst>
          </p:cNvPr>
          <p:cNvSpPr txBox="1"/>
          <p:nvPr/>
        </p:nvSpPr>
        <p:spPr>
          <a:xfrm>
            <a:off x="321582" y="2405421"/>
            <a:ext cx="10844771" cy="37240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sz="2000">
              <a:solidFill>
                <a:schemeClr val="bg1"/>
              </a:solidFill>
              <a:latin typeface="Barlow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Youth Theatre Alnwick Playhouse: https://alnwickplayhouse.co.uk/classes-workshops/youth-theatre/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Headway Arts (SEND inclusive):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https://headwayarts.co.uk/</a:t>
            </a:r>
            <a:r>
              <a:rPr lang="en-US" sz="2000" dirty="0">
                <a:solidFill>
                  <a:schemeClr val="bg1"/>
                </a:solidFill>
                <a:latin typeface="Barlow"/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Barlow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Mortal Fools Ensemble Young Theatre Company: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https://www.mortalfools.org.uk/ensemble-young-company.html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https://www.queenshall.co.uk/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Young Writers (Hexham Book Festival and Queen's Hall Arts):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https://www.queenshall.co.uk/whats-on/young-writers-school-years-9-10-11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endParaRPr lang="en-US" sz="2000" dirty="0">
              <a:solidFill>
                <a:schemeClr val="bg1"/>
              </a:solidFill>
              <a:latin typeface="Aptos"/>
            </a:endParaRPr>
          </a:p>
          <a:p>
            <a:r>
              <a:rPr lang="en-US" sz="2000" b="1">
                <a:solidFill>
                  <a:schemeClr val="bg1"/>
                </a:solidFill>
                <a:latin typeface="Barlow"/>
              </a:rPr>
              <a:t>Discover many more opportunities with </a:t>
            </a:r>
            <a:r>
              <a:rPr lang="en-US" sz="2000" b="1" dirty="0">
                <a:solidFill>
                  <a:schemeClr val="bg1"/>
                </a:solidFill>
                <a:latin typeface="Barlow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Local Cultural Education Partnership</a:t>
            </a:r>
            <a:r>
              <a:rPr lang="en-US" sz="2000" b="1" dirty="0">
                <a:solidFill>
                  <a:schemeClr val="bg1"/>
                </a:solidFill>
                <a:latin typeface="Barlow"/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 descr="A purple logo with black background&#10;&#10;AI-generated content may be incorrect.">
            <a:extLst>
              <a:ext uri="{FF2B5EF4-FFF2-40B4-BE49-F238E27FC236}">
                <a16:creationId xmlns:a16="http://schemas.microsoft.com/office/drawing/2014/main" id="{A189CACA-5156-C653-A20B-8DCCC59475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730" y="485229"/>
            <a:ext cx="2816123" cy="1127578"/>
          </a:xfrm>
          <a:prstGeom prst="rect">
            <a:avLst/>
          </a:prstGeom>
        </p:spPr>
      </p:pic>
      <p:pic>
        <p:nvPicPr>
          <p:cNvPr id="6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EA5ED179-B727-8BEC-03D0-FB255DA201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539" y="5674048"/>
            <a:ext cx="2340786" cy="885284"/>
          </a:xfrm>
          <a:prstGeom prst="rect">
            <a:avLst/>
          </a:prstGeom>
        </p:spPr>
      </p:pic>
      <p:pic>
        <p:nvPicPr>
          <p:cNvPr id="10" name="Picture 9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40899F98-E433-B3E8-09C4-3DB9C0675D2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3380" t="23380" r="24507" b="24507"/>
          <a:stretch>
            <a:fillRect/>
          </a:stretch>
        </p:blipFill>
        <p:spPr>
          <a:xfrm>
            <a:off x="9863289" y="5672275"/>
            <a:ext cx="874073" cy="8852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9B5A1F0-3093-ADDB-1D5A-83E8BBFF1CB4}"/>
              </a:ext>
            </a:extLst>
          </p:cNvPr>
          <p:cNvSpPr txBox="1"/>
          <p:nvPr/>
        </p:nvSpPr>
        <p:spPr>
          <a:xfrm>
            <a:off x="4923865" y="694764"/>
            <a:ext cx="720538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FFFFFF"/>
                </a:solidFill>
                <a:latin typeface="Barlow"/>
              </a:rPr>
              <a:t>Try it out: Northumberland </a:t>
            </a:r>
            <a:r>
              <a:rPr lang="en-US" sz="3600" b="1" baseline="0">
                <a:solidFill>
                  <a:srgbClr val="FFFFFF"/>
                </a:solidFill>
                <a:latin typeface="Barlow"/>
              </a:rPr>
              <a:t> </a:t>
            </a:r>
            <a:endParaRPr lang="en-US" sz="3600" b="1">
              <a:latin typeface="Barlow"/>
            </a:endParaRPr>
          </a:p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1773DC4-6BBB-F413-BF3D-27A7432FBAB9}"/>
              </a:ext>
            </a:extLst>
          </p:cNvPr>
          <p:cNvGrpSpPr/>
          <p:nvPr/>
        </p:nvGrpSpPr>
        <p:grpSpPr>
          <a:xfrm>
            <a:off x="527621" y="1875692"/>
            <a:ext cx="6009900" cy="763660"/>
            <a:chOff x="527621" y="1875692"/>
            <a:chExt cx="6009900" cy="763660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7381F39-78C2-B5B1-5265-559881F39152}"/>
                </a:ext>
              </a:extLst>
            </p:cNvPr>
            <p:cNvGrpSpPr/>
            <p:nvPr/>
          </p:nvGrpSpPr>
          <p:grpSpPr>
            <a:xfrm>
              <a:off x="527621" y="1877349"/>
              <a:ext cx="2834183" cy="762003"/>
              <a:chOff x="1500626" y="2845591"/>
              <a:chExt cx="2834183" cy="762003"/>
            </a:xfrm>
          </p:grpSpPr>
          <p:pic>
            <p:nvPicPr>
              <p:cNvPr id="28" name="Picture 27" descr="A face drawn on a square&#10;&#10;AI-generated content may be incorrect.">
                <a:extLst>
                  <a:ext uri="{FF2B5EF4-FFF2-40B4-BE49-F238E27FC236}">
                    <a16:creationId xmlns:a16="http://schemas.microsoft.com/office/drawing/2014/main" id="{BBD94938-CB35-6F45-B9F8-EA9EE1C047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flipH="1">
                <a:off x="1500626" y="2846291"/>
                <a:ext cx="630894" cy="726285"/>
              </a:xfrm>
              <a:prstGeom prst="rect">
                <a:avLst/>
              </a:prstGeom>
            </p:spPr>
          </p:pic>
          <p:pic>
            <p:nvPicPr>
              <p:cNvPr id="30" name="Picture 29" descr="A video camera on a black background&#10;&#10;AI-generated content may be incorrect.">
                <a:extLst>
                  <a:ext uri="{FF2B5EF4-FFF2-40B4-BE49-F238E27FC236}">
                    <a16:creationId xmlns:a16="http://schemas.microsoft.com/office/drawing/2014/main" id="{D9CBA85B-7F5F-E5EC-EF05-9DE4652ADB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28018" y="2845591"/>
                <a:ext cx="699070" cy="726285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6477D5D0-9DDD-1EB6-BC8E-4C217CC218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 flipH="1">
                <a:off x="2823089" y="2870106"/>
                <a:ext cx="802317" cy="714377"/>
              </a:xfrm>
              <a:prstGeom prst="rect">
                <a:avLst/>
              </a:prstGeom>
            </p:spPr>
          </p:pic>
          <p:pic>
            <p:nvPicPr>
              <p:cNvPr id="33" name="Picture 32" descr="A computer screen with a gear on it&#10;&#10;AI-generated content may be incorrect.">
                <a:extLst>
                  <a:ext uri="{FF2B5EF4-FFF2-40B4-BE49-F238E27FC236}">
                    <a16:creationId xmlns:a16="http://schemas.microsoft.com/office/drawing/2014/main" id="{0465DA42-A765-13DB-CF99-834440852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 flipH="1">
                <a:off x="3618567" y="2893217"/>
                <a:ext cx="716242" cy="714377"/>
              </a:xfrm>
              <a:prstGeom prst="rect">
                <a:avLst/>
              </a:prstGeom>
            </p:spPr>
          </p:pic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32DBE3B-82DD-ABC2-A80D-1635F1CBEBD5}"/>
                </a:ext>
              </a:extLst>
            </p:cNvPr>
            <p:cNvGrpSpPr/>
            <p:nvPr/>
          </p:nvGrpSpPr>
          <p:grpSpPr>
            <a:xfrm>
              <a:off x="3466479" y="1961030"/>
              <a:ext cx="1454980" cy="672353"/>
              <a:chOff x="1014805" y="3137647"/>
              <a:chExt cx="1454980" cy="672353"/>
            </a:xfrm>
          </p:grpSpPr>
          <p:pic>
            <p:nvPicPr>
              <p:cNvPr id="37" name="Picture 36" descr="A musical notes drawn on a white square&#10;&#10;AI-generated content may be incorrect.">
                <a:extLst>
                  <a:ext uri="{FF2B5EF4-FFF2-40B4-BE49-F238E27FC236}">
                    <a16:creationId xmlns:a16="http://schemas.microsoft.com/office/drawing/2014/main" id="{EE6B84D3-9ED2-B43E-DACB-6ED6E7F797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686018" y="3137647"/>
                <a:ext cx="783767" cy="672353"/>
              </a:xfrm>
              <a:prstGeom prst="rect">
                <a:avLst/>
              </a:prstGeom>
            </p:spPr>
          </p:pic>
          <p:pic>
            <p:nvPicPr>
              <p:cNvPr id="38" name="Picture 37" descr="A blue and red microphone&#10;&#10;AI-generated content may be incorrect.">
                <a:extLst>
                  <a:ext uri="{FF2B5EF4-FFF2-40B4-BE49-F238E27FC236}">
                    <a16:creationId xmlns:a16="http://schemas.microsoft.com/office/drawing/2014/main" id="{2F09567B-F358-0ED3-A42C-A4E78B4D22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 flipH="1">
                <a:off x="1014805" y="3137647"/>
                <a:ext cx="682418" cy="672353"/>
              </a:xfrm>
              <a:prstGeom prst="rect">
                <a:avLst/>
              </a:prstGeom>
            </p:spPr>
          </p:pic>
        </p:grpSp>
        <p:pic>
          <p:nvPicPr>
            <p:cNvPr id="3" name="Picture 2" descr="A paper with a pencil on it&#10;&#10;AI-generated content may be incorrect.">
              <a:extLst>
                <a:ext uri="{FF2B5EF4-FFF2-40B4-BE49-F238E27FC236}">
                  <a16:creationId xmlns:a16="http://schemas.microsoft.com/office/drawing/2014/main" id="{EC57C8E0-063A-1304-22EC-4458C3B25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918809" y="1957754"/>
              <a:ext cx="842106" cy="679939"/>
            </a:xfrm>
            <a:prstGeom prst="rect">
              <a:avLst/>
            </a:prstGeom>
          </p:spPr>
        </p:pic>
        <p:pic>
          <p:nvPicPr>
            <p:cNvPr id="5" name="Picture 4" descr="A drawing of a paint palette and pencils&#10;&#10;AI-generated content may be incorrect.">
              <a:extLst>
                <a:ext uri="{FF2B5EF4-FFF2-40B4-BE49-F238E27FC236}">
                  <a16:creationId xmlns:a16="http://schemas.microsoft.com/office/drawing/2014/main" id="{FFDD724C-2F16-EB90-2208-D0B2A4BE1C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5748265" y="1875692"/>
              <a:ext cx="789256" cy="762001"/>
            </a:xfrm>
            <a:prstGeom prst="rect">
              <a:avLst/>
            </a:prstGeom>
          </p:spPr>
        </p:pic>
      </p:grp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4F7E5E2-90B5-0BFD-1C5A-C74F1E293F2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350" y="5806047"/>
            <a:ext cx="4713300" cy="71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96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8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8B8CBC-53F8-E7AB-3FDF-7BF2EDE0F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C9EAA3-7999-686C-5B4C-2957C51A1304}"/>
              </a:ext>
            </a:extLst>
          </p:cNvPr>
          <p:cNvSpPr txBox="1"/>
          <p:nvPr/>
        </p:nvSpPr>
        <p:spPr>
          <a:xfrm>
            <a:off x="321582" y="2405421"/>
            <a:ext cx="10844771" cy="4462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sz="2000">
              <a:solidFill>
                <a:schemeClr val="bg1"/>
              </a:solidFill>
              <a:latin typeface="Barlow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New Writing North Young Writers: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https://newwritingnorth.com/young-writers/groups/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Barlow"/>
              </a:rPr>
              <a:t>Gateway Studios Dance: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https://www.gatewaystudio.org/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The Sound Rooms Community Music Charity: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https://www.thesoundroom.org.uk/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The Baltic Young Artists: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https://baltic.art/learning-and-teaching/for-young-people/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The Glasshouse International Centre for Music – Making Music Young People: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https://theglasshouseicm.org/make-music/young-people/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endParaRPr lang="en-US" sz="2000" dirty="0">
              <a:solidFill>
                <a:schemeClr val="bg1"/>
              </a:solidFill>
              <a:latin typeface="Aptos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Barlow"/>
              </a:rPr>
              <a:t>Discover many more opportunities with </a:t>
            </a:r>
            <a:r>
              <a:rPr lang="en-US" sz="2000" b="1" dirty="0">
                <a:solidFill>
                  <a:schemeClr val="bg1"/>
                </a:solidFill>
                <a:latin typeface="Barlow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Local Cultural Education Partnership</a:t>
            </a:r>
            <a:r>
              <a:rPr lang="en-US" sz="2000" b="1" dirty="0">
                <a:solidFill>
                  <a:schemeClr val="bg1"/>
                </a:solidFill>
                <a:latin typeface="Barlow"/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sz="2400">
              <a:solidFill>
                <a:schemeClr val="bg1"/>
              </a:solidFill>
              <a:latin typeface="Barlow"/>
            </a:endParaRPr>
          </a:p>
          <a:p>
            <a:endParaRPr lang="en-US" sz="2400">
              <a:solidFill>
                <a:schemeClr val="bg1"/>
              </a:solidFill>
              <a:latin typeface="Barlow"/>
            </a:endParaRPr>
          </a:p>
          <a:p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 descr="A purple logo with black background&#10;&#10;AI-generated content may be incorrect.">
            <a:extLst>
              <a:ext uri="{FF2B5EF4-FFF2-40B4-BE49-F238E27FC236}">
                <a16:creationId xmlns:a16="http://schemas.microsoft.com/office/drawing/2014/main" id="{A6113BFE-5940-B4D2-F043-EBC8605A04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730" y="485229"/>
            <a:ext cx="2816123" cy="1127578"/>
          </a:xfrm>
          <a:prstGeom prst="rect">
            <a:avLst/>
          </a:prstGeom>
        </p:spPr>
      </p:pic>
      <p:pic>
        <p:nvPicPr>
          <p:cNvPr id="6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8D39306F-FCC8-48C3-DBA8-D52E291214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539" y="5674048"/>
            <a:ext cx="2340786" cy="885284"/>
          </a:xfrm>
          <a:prstGeom prst="rect">
            <a:avLst/>
          </a:prstGeom>
        </p:spPr>
      </p:pic>
      <p:pic>
        <p:nvPicPr>
          <p:cNvPr id="10" name="Picture 9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DDA2AF78-5CA6-E441-8A62-00214D7FF4C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3380" t="23380" r="24507" b="24507"/>
          <a:stretch>
            <a:fillRect/>
          </a:stretch>
        </p:blipFill>
        <p:spPr>
          <a:xfrm>
            <a:off x="9863289" y="5672275"/>
            <a:ext cx="874073" cy="8852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A4B3243-5224-AD04-A824-AF1AF764BF06}"/>
              </a:ext>
            </a:extLst>
          </p:cNvPr>
          <p:cNvSpPr txBox="1"/>
          <p:nvPr/>
        </p:nvSpPr>
        <p:spPr>
          <a:xfrm>
            <a:off x="5188324" y="470647"/>
            <a:ext cx="540123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FFFFFF"/>
                </a:solidFill>
                <a:latin typeface="Barlow"/>
              </a:rPr>
              <a:t>Try it out: Gateshead </a:t>
            </a:r>
          </a:p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94EF612-8158-A9D0-9EC0-8C62E49D8327}"/>
              </a:ext>
            </a:extLst>
          </p:cNvPr>
          <p:cNvGrpSpPr/>
          <p:nvPr/>
        </p:nvGrpSpPr>
        <p:grpSpPr>
          <a:xfrm>
            <a:off x="527621" y="1877349"/>
            <a:ext cx="6839135" cy="901709"/>
            <a:chOff x="527621" y="1877349"/>
            <a:chExt cx="6839135" cy="901709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84541AA9-B865-DE5E-A767-3D437CADB170}"/>
                </a:ext>
              </a:extLst>
            </p:cNvPr>
            <p:cNvGrpSpPr/>
            <p:nvPr/>
          </p:nvGrpSpPr>
          <p:grpSpPr>
            <a:xfrm>
              <a:off x="527621" y="1877349"/>
              <a:ext cx="2834183" cy="762003"/>
              <a:chOff x="1500626" y="2845591"/>
              <a:chExt cx="2834183" cy="762003"/>
            </a:xfrm>
          </p:grpSpPr>
          <p:pic>
            <p:nvPicPr>
              <p:cNvPr id="28" name="Picture 27" descr="A face drawn on a square&#10;&#10;AI-generated content may be incorrect.">
                <a:extLst>
                  <a:ext uri="{FF2B5EF4-FFF2-40B4-BE49-F238E27FC236}">
                    <a16:creationId xmlns:a16="http://schemas.microsoft.com/office/drawing/2014/main" id="{A721BA83-51C5-B6B0-63B1-3FDC18148E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 flipH="1">
                <a:off x="1500626" y="2846291"/>
                <a:ext cx="630894" cy="726285"/>
              </a:xfrm>
              <a:prstGeom prst="rect">
                <a:avLst/>
              </a:prstGeom>
            </p:spPr>
          </p:pic>
          <p:pic>
            <p:nvPicPr>
              <p:cNvPr id="30" name="Picture 29" descr="A video camera on a black background&#10;&#10;AI-generated content may be incorrect.">
                <a:extLst>
                  <a:ext uri="{FF2B5EF4-FFF2-40B4-BE49-F238E27FC236}">
                    <a16:creationId xmlns:a16="http://schemas.microsoft.com/office/drawing/2014/main" id="{AF2AE588-EBA2-4EAA-1283-507B3C9E5C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128018" y="2845591"/>
                <a:ext cx="699070" cy="726285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7FCB0168-1FF1-4F42-2D36-5855AD8264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 flipH="1">
                <a:off x="2823089" y="2870106"/>
                <a:ext cx="802317" cy="714377"/>
              </a:xfrm>
              <a:prstGeom prst="rect">
                <a:avLst/>
              </a:prstGeom>
            </p:spPr>
          </p:pic>
          <p:pic>
            <p:nvPicPr>
              <p:cNvPr id="33" name="Picture 32" descr="A computer screen with a gear on it&#10;&#10;AI-generated content may be incorrect.">
                <a:extLst>
                  <a:ext uri="{FF2B5EF4-FFF2-40B4-BE49-F238E27FC236}">
                    <a16:creationId xmlns:a16="http://schemas.microsoft.com/office/drawing/2014/main" id="{B7A951B3-57CD-F871-555F-1559465A1F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 flipH="1">
                <a:off x="3618567" y="2893217"/>
                <a:ext cx="716242" cy="714377"/>
              </a:xfrm>
              <a:prstGeom prst="rect">
                <a:avLst/>
              </a:prstGeom>
            </p:spPr>
          </p:pic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24B4095-E63E-BA7B-4D09-916E93CC89A4}"/>
                </a:ext>
              </a:extLst>
            </p:cNvPr>
            <p:cNvGrpSpPr/>
            <p:nvPr/>
          </p:nvGrpSpPr>
          <p:grpSpPr>
            <a:xfrm>
              <a:off x="3466479" y="1961030"/>
              <a:ext cx="1454980" cy="672353"/>
              <a:chOff x="1014805" y="3137647"/>
              <a:chExt cx="1454980" cy="672353"/>
            </a:xfrm>
          </p:grpSpPr>
          <p:pic>
            <p:nvPicPr>
              <p:cNvPr id="37" name="Picture 36" descr="A musical notes drawn on a white square&#10;&#10;AI-generated content may be incorrect.">
                <a:extLst>
                  <a:ext uri="{FF2B5EF4-FFF2-40B4-BE49-F238E27FC236}">
                    <a16:creationId xmlns:a16="http://schemas.microsoft.com/office/drawing/2014/main" id="{F8770627-5F19-509C-17C1-CD23AB031E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86018" y="3137647"/>
                <a:ext cx="783767" cy="672353"/>
              </a:xfrm>
              <a:prstGeom prst="rect">
                <a:avLst/>
              </a:prstGeom>
            </p:spPr>
          </p:pic>
          <p:pic>
            <p:nvPicPr>
              <p:cNvPr id="38" name="Picture 37" descr="A blue and red microphone&#10;&#10;AI-generated content may be incorrect.">
                <a:extLst>
                  <a:ext uri="{FF2B5EF4-FFF2-40B4-BE49-F238E27FC236}">
                    <a16:creationId xmlns:a16="http://schemas.microsoft.com/office/drawing/2014/main" id="{F153262C-11E7-D694-0A9F-C4B82B4AC8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 flipH="1">
                <a:off x="1014805" y="3137647"/>
                <a:ext cx="682418" cy="672353"/>
              </a:xfrm>
              <a:prstGeom prst="rect">
                <a:avLst/>
              </a:prstGeom>
            </p:spPr>
          </p:pic>
        </p:grpSp>
        <p:pic>
          <p:nvPicPr>
            <p:cNvPr id="3" name="Picture 2" descr="A video game with a megaphone and a play button&#10;&#10;AI-generated content may be incorrect.">
              <a:extLst>
                <a:ext uri="{FF2B5EF4-FFF2-40B4-BE49-F238E27FC236}">
                  <a16:creationId xmlns:a16="http://schemas.microsoft.com/office/drawing/2014/main" id="{E9302A25-729C-15C7-AAF2-6AFC8F3AD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5717520" y="1882589"/>
              <a:ext cx="857814" cy="896469"/>
            </a:xfrm>
            <a:prstGeom prst="rect">
              <a:avLst/>
            </a:prstGeom>
          </p:spPr>
        </p:pic>
        <p:pic>
          <p:nvPicPr>
            <p:cNvPr id="9" name="Picture 8" descr="A paper with a pencil on it&#10;&#10;AI-generated content may be incorrect.">
              <a:extLst>
                <a:ext uri="{FF2B5EF4-FFF2-40B4-BE49-F238E27FC236}">
                  <a16:creationId xmlns:a16="http://schemas.microsoft.com/office/drawing/2014/main" id="{58515E31-5609-EA06-9168-CC256BA50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flipH="1">
              <a:off x="4914602" y="1961030"/>
              <a:ext cx="814121" cy="762000"/>
            </a:xfrm>
            <a:prstGeom prst="rect">
              <a:avLst/>
            </a:prstGeom>
          </p:spPr>
        </p:pic>
        <p:pic>
          <p:nvPicPr>
            <p:cNvPr id="12" name="Picture 11" descr="A drawing of a paint palette and pencils&#10;&#10;AI-generated content may be incorrect.">
              <a:extLst>
                <a:ext uri="{FF2B5EF4-FFF2-40B4-BE49-F238E27FC236}">
                  <a16:creationId xmlns:a16="http://schemas.microsoft.com/office/drawing/2014/main" id="{2C14FB60-DD8E-E76F-4FAF-6918A406BF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6577500" y="1920516"/>
              <a:ext cx="789256" cy="762001"/>
            </a:xfrm>
            <a:prstGeom prst="rect">
              <a:avLst/>
            </a:prstGeom>
          </p:spPr>
        </p:pic>
      </p:grp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FE1AFF2-19F2-4B5C-15F2-5698CAF78A66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350" y="5806047"/>
            <a:ext cx="4713300" cy="71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575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8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47FC76-F866-C73D-06C3-081BDFD95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7060BD3-8B3C-24FF-FBBD-59B3E890D314}"/>
              </a:ext>
            </a:extLst>
          </p:cNvPr>
          <p:cNvSpPr txBox="1"/>
          <p:nvPr/>
        </p:nvSpPr>
        <p:spPr>
          <a:xfrm>
            <a:off x="274690" y="2088898"/>
            <a:ext cx="11641940" cy="47705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sz="2000">
              <a:solidFill>
                <a:schemeClr val="bg1"/>
              </a:solidFill>
              <a:latin typeface="Barlow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New Writing North Young Writers: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https://newwritingnorth.com/young-writers/groups/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Live Theatre Youth Theatre: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https://www.live.org.uk/youththeatre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Northern Stage Taking Part (various groups including acting, costume design, technical and production, scriptwriting):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https://northernstage.co.uk/taking-part/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Theatre Royal, Newcastle Youth Theatre: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https://www.theatreroyal.co.uk/take-part/youth-theatre/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Laing Art Gallery L-INK young curators and producers: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https://www.northeastmuseums.org.uk/laing/about-link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solidFill>
                <a:schemeClr val="bg1"/>
              </a:solidFill>
              <a:latin typeface="Barlow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Barlow"/>
              </a:rPr>
              <a:t>Discover many more opportunities with </a:t>
            </a:r>
            <a:r>
              <a:rPr lang="en-US" sz="2000" b="1" dirty="0">
                <a:solidFill>
                  <a:schemeClr val="bg1"/>
                </a:solidFill>
                <a:latin typeface="Barlow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Local Cultural Education Partnership</a:t>
            </a:r>
            <a:r>
              <a:rPr lang="en-US" sz="2000" b="1" dirty="0">
                <a:solidFill>
                  <a:schemeClr val="bg1"/>
                </a:solidFill>
                <a:latin typeface="Barlow"/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sz="2400">
              <a:solidFill>
                <a:schemeClr val="bg1"/>
              </a:solidFill>
              <a:latin typeface="Barlow"/>
            </a:endParaRPr>
          </a:p>
          <a:p>
            <a:endParaRPr lang="en-US" sz="2400">
              <a:solidFill>
                <a:schemeClr val="bg1"/>
              </a:solidFill>
              <a:latin typeface="Barlow"/>
            </a:endParaRPr>
          </a:p>
          <a:p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 descr="A purple logo with black background&#10;&#10;AI-generated content may be incorrect.">
            <a:extLst>
              <a:ext uri="{FF2B5EF4-FFF2-40B4-BE49-F238E27FC236}">
                <a16:creationId xmlns:a16="http://schemas.microsoft.com/office/drawing/2014/main" id="{4B56251F-49E6-D6A5-E0A8-D63EDC83F4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730" y="485229"/>
            <a:ext cx="2816123" cy="1127578"/>
          </a:xfrm>
          <a:prstGeom prst="rect">
            <a:avLst/>
          </a:prstGeom>
        </p:spPr>
      </p:pic>
      <p:pic>
        <p:nvPicPr>
          <p:cNvPr id="6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C51F6C63-B750-9F39-9FCC-EDF10AE3F9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539" y="5674048"/>
            <a:ext cx="2340786" cy="885284"/>
          </a:xfrm>
          <a:prstGeom prst="rect">
            <a:avLst/>
          </a:prstGeom>
        </p:spPr>
      </p:pic>
      <p:pic>
        <p:nvPicPr>
          <p:cNvPr id="10" name="Picture 9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728726A4-469C-D54F-64A0-3079E3FD8C5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3380" t="23380" r="24507" b="24507"/>
          <a:stretch>
            <a:fillRect/>
          </a:stretch>
        </p:blipFill>
        <p:spPr>
          <a:xfrm>
            <a:off x="9863289" y="5672275"/>
            <a:ext cx="874073" cy="8852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8327465-DA10-CE3B-3410-1814D7600DA1}"/>
              </a:ext>
            </a:extLst>
          </p:cNvPr>
          <p:cNvSpPr txBox="1"/>
          <p:nvPr/>
        </p:nvSpPr>
        <p:spPr>
          <a:xfrm>
            <a:off x="4923865" y="694764"/>
            <a:ext cx="720538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FFFFFF"/>
                </a:solidFill>
                <a:latin typeface="Barlow"/>
              </a:rPr>
              <a:t>Try it out:  Newcastle </a:t>
            </a:r>
            <a:endParaRPr lang="en-US" sz="3600" b="1">
              <a:latin typeface="Barlow"/>
            </a:endParaRPr>
          </a:p>
          <a:p>
            <a:pPr algn="ctr"/>
            <a:endParaRPr lang="en-US"/>
          </a:p>
        </p:txBody>
      </p:sp>
      <p:pic>
        <p:nvPicPr>
          <p:cNvPr id="5" name="Picture 4" descr="A drawing of a paint palette and pencils&#10;&#10;AI-generated content may be incorrect.">
            <a:extLst>
              <a:ext uri="{FF2B5EF4-FFF2-40B4-BE49-F238E27FC236}">
                <a16:creationId xmlns:a16="http://schemas.microsoft.com/office/drawing/2014/main" id="{99ED574D-B4F2-DDFB-FCBD-595C66F667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4546" y="1920516"/>
            <a:ext cx="789256" cy="76200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3397217-B9F7-1068-5719-CFC0D6988EA5}"/>
              </a:ext>
            </a:extLst>
          </p:cNvPr>
          <p:cNvGrpSpPr/>
          <p:nvPr/>
        </p:nvGrpSpPr>
        <p:grpSpPr>
          <a:xfrm>
            <a:off x="527621" y="1877349"/>
            <a:ext cx="5201102" cy="845681"/>
            <a:chOff x="527621" y="1877349"/>
            <a:chExt cx="5201102" cy="845681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28AFDA5-131C-6F5B-9E2B-71BB06676551}"/>
                </a:ext>
              </a:extLst>
            </p:cNvPr>
            <p:cNvGrpSpPr/>
            <p:nvPr/>
          </p:nvGrpSpPr>
          <p:grpSpPr>
            <a:xfrm>
              <a:off x="527621" y="1877349"/>
              <a:ext cx="2834183" cy="762003"/>
              <a:chOff x="1500626" y="2845591"/>
              <a:chExt cx="2834183" cy="762003"/>
            </a:xfrm>
          </p:grpSpPr>
          <p:pic>
            <p:nvPicPr>
              <p:cNvPr id="28" name="Picture 27" descr="A face drawn on a square&#10;&#10;AI-generated content may be incorrect.">
                <a:extLst>
                  <a:ext uri="{FF2B5EF4-FFF2-40B4-BE49-F238E27FC236}">
                    <a16:creationId xmlns:a16="http://schemas.microsoft.com/office/drawing/2014/main" id="{51C7E218-A5A5-87DE-BFE9-3B189B725C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 flipH="1">
                <a:off x="1500626" y="2846291"/>
                <a:ext cx="630894" cy="726285"/>
              </a:xfrm>
              <a:prstGeom prst="rect">
                <a:avLst/>
              </a:prstGeom>
            </p:spPr>
          </p:pic>
          <p:pic>
            <p:nvPicPr>
              <p:cNvPr id="30" name="Picture 29" descr="A video camera on a black background&#10;&#10;AI-generated content may be incorrect.">
                <a:extLst>
                  <a:ext uri="{FF2B5EF4-FFF2-40B4-BE49-F238E27FC236}">
                    <a16:creationId xmlns:a16="http://schemas.microsoft.com/office/drawing/2014/main" id="{105B22F2-1D92-E4A2-B8BA-FAFEA807CA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128018" y="2845591"/>
                <a:ext cx="699070" cy="726285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70E2B223-7871-01AE-847E-61CC8AD7DE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 flipH="1">
                <a:off x="2823089" y="2870106"/>
                <a:ext cx="802317" cy="714377"/>
              </a:xfrm>
              <a:prstGeom prst="rect">
                <a:avLst/>
              </a:prstGeom>
            </p:spPr>
          </p:pic>
          <p:pic>
            <p:nvPicPr>
              <p:cNvPr id="33" name="Picture 32" descr="A computer screen with a gear on it&#10;&#10;AI-generated content may be incorrect.">
                <a:extLst>
                  <a:ext uri="{FF2B5EF4-FFF2-40B4-BE49-F238E27FC236}">
                    <a16:creationId xmlns:a16="http://schemas.microsoft.com/office/drawing/2014/main" id="{A2A04573-96D8-EA4C-1F49-B5F159CEA4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 flipH="1">
                <a:off x="3618567" y="2893217"/>
                <a:ext cx="716242" cy="714377"/>
              </a:xfrm>
              <a:prstGeom prst="rect">
                <a:avLst/>
              </a:prstGeom>
            </p:spPr>
          </p:pic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2514D55E-EE75-49E5-C92D-8313A742A163}"/>
                </a:ext>
              </a:extLst>
            </p:cNvPr>
            <p:cNvGrpSpPr/>
            <p:nvPr/>
          </p:nvGrpSpPr>
          <p:grpSpPr>
            <a:xfrm>
              <a:off x="3466479" y="1961030"/>
              <a:ext cx="1454980" cy="672353"/>
              <a:chOff x="1014805" y="3137647"/>
              <a:chExt cx="1454980" cy="672353"/>
            </a:xfrm>
          </p:grpSpPr>
          <p:pic>
            <p:nvPicPr>
              <p:cNvPr id="37" name="Picture 36" descr="A musical notes drawn on a white square&#10;&#10;AI-generated content may be incorrect.">
                <a:extLst>
                  <a:ext uri="{FF2B5EF4-FFF2-40B4-BE49-F238E27FC236}">
                    <a16:creationId xmlns:a16="http://schemas.microsoft.com/office/drawing/2014/main" id="{93446327-2DFC-3482-7459-2DD5B7B5FC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86018" y="3137647"/>
                <a:ext cx="783767" cy="672353"/>
              </a:xfrm>
              <a:prstGeom prst="rect">
                <a:avLst/>
              </a:prstGeom>
            </p:spPr>
          </p:pic>
          <p:pic>
            <p:nvPicPr>
              <p:cNvPr id="38" name="Picture 37" descr="A blue and red microphone&#10;&#10;AI-generated content may be incorrect.">
                <a:extLst>
                  <a:ext uri="{FF2B5EF4-FFF2-40B4-BE49-F238E27FC236}">
                    <a16:creationId xmlns:a16="http://schemas.microsoft.com/office/drawing/2014/main" id="{045A569C-1420-6DFE-8183-24CD4899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 flipH="1">
                <a:off x="1014805" y="3137647"/>
                <a:ext cx="682418" cy="672353"/>
              </a:xfrm>
              <a:prstGeom prst="rect">
                <a:avLst/>
              </a:prstGeom>
            </p:spPr>
          </p:pic>
        </p:grpSp>
        <p:pic>
          <p:nvPicPr>
            <p:cNvPr id="9" name="Picture 8" descr="A paper with a pencil on it&#10;&#10;AI-generated content may be incorrect.">
              <a:extLst>
                <a:ext uri="{FF2B5EF4-FFF2-40B4-BE49-F238E27FC236}">
                  <a16:creationId xmlns:a16="http://schemas.microsoft.com/office/drawing/2014/main" id="{73C57102-6E01-1934-78A7-0E7590937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flipH="1">
              <a:off x="4914602" y="1961030"/>
              <a:ext cx="814121" cy="762000"/>
            </a:xfrm>
            <a:prstGeom prst="rect">
              <a:avLst/>
            </a:prstGeom>
          </p:spPr>
        </p:pic>
      </p:grp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365668C-A538-6B09-0C1E-09DFCEC9BD6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350" y="5806047"/>
            <a:ext cx="4713300" cy="71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120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8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1B3BC9-4135-CD0F-EB36-532F4CDD3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0D1E1E-275F-F0BB-32C2-4F54F28AF48D}"/>
              </a:ext>
            </a:extLst>
          </p:cNvPr>
          <p:cNvSpPr txBox="1"/>
          <p:nvPr/>
        </p:nvSpPr>
        <p:spPr>
          <a:xfrm>
            <a:off x="274690" y="2088898"/>
            <a:ext cx="11641940" cy="4462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sz="2000">
              <a:solidFill>
                <a:schemeClr val="bg1"/>
              </a:solidFill>
              <a:latin typeface="Barlow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New Writing North Young Writers: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https://newwritingnorth.com/young-writers/groups/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Second Wave Youth Arts community group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https://secondwave.org.uk/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The Forge – youth arts community groups: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https://culturedurham.org.uk/insights/the-forge/</a:t>
            </a:r>
            <a:endParaRPr lang="en-US" sz="2000" dirty="0">
              <a:solidFill>
                <a:schemeClr val="bg1"/>
              </a:solidFill>
              <a:latin typeface="Aptos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Gala Youth Theatre – drama group: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https://galadurham.co.uk/engage/gala-youth-theatre/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East Durham Creates: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https://www.eastdurhamtrust.org.uk/eastdurhamcreates.html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endParaRPr lang="en-US" sz="2000" dirty="0">
              <a:solidFill>
                <a:schemeClr val="bg1"/>
              </a:solidFill>
              <a:latin typeface="Aptos"/>
            </a:endParaRPr>
          </a:p>
          <a:p>
            <a:r>
              <a:rPr lang="en-US" sz="2000" b="1">
                <a:solidFill>
                  <a:schemeClr val="bg1"/>
                </a:solidFill>
                <a:latin typeface="Barlow"/>
              </a:rPr>
              <a:t>Discover many more opportunities with </a:t>
            </a:r>
            <a:r>
              <a:rPr lang="en-US" sz="2000" b="1" dirty="0">
                <a:solidFill>
                  <a:schemeClr val="bg1"/>
                </a:solidFill>
                <a:latin typeface="Barlow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Local Cultural Education Partnership</a:t>
            </a:r>
            <a:r>
              <a:rPr lang="en-US" sz="2000" b="1" dirty="0">
                <a:solidFill>
                  <a:schemeClr val="bg1"/>
                </a:solidFill>
                <a:latin typeface="Barlow"/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endParaRPr lang="en-US" sz="2000">
              <a:solidFill>
                <a:schemeClr val="bg1"/>
              </a:solidFill>
              <a:latin typeface="Barlow"/>
            </a:endParaRPr>
          </a:p>
          <a:p>
            <a:pPr marL="285750" indent="-285750">
              <a:buFont typeface="Arial"/>
              <a:buChar char="•"/>
            </a:pPr>
            <a:endParaRPr lang="en-US" sz="2400">
              <a:solidFill>
                <a:schemeClr val="bg1"/>
              </a:solidFill>
              <a:latin typeface="Barlow"/>
            </a:endParaRPr>
          </a:p>
          <a:p>
            <a:endParaRPr lang="en-US" sz="2400">
              <a:solidFill>
                <a:schemeClr val="bg1"/>
              </a:solidFill>
              <a:latin typeface="Barlow"/>
            </a:endParaRPr>
          </a:p>
          <a:p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 descr="A purple logo with black background&#10;&#10;AI-generated content may be incorrect.">
            <a:extLst>
              <a:ext uri="{FF2B5EF4-FFF2-40B4-BE49-F238E27FC236}">
                <a16:creationId xmlns:a16="http://schemas.microsoft.com/office/drawing/2014/main" id="{C7320D01-31CB-90F6-226B-8246928EB3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730" y="485229"/>
            <a:ext cx="2816123" cy="1127578"/>
          </a:xfrm>
          <a:prstGeom prst="rect">
            <a:avLst/>
          </a:prstGeom>
        </p:spPr>
      </p:pic>
      <p:pic>
        <p:nvPicPr>
          <p:cNvPr id="6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962D5FC7-70EF-63AE-60A7-4B3B0D33DC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539" y="5674048"/>
            <a:ext cx="2340786" cy="885284"/>
          </a:xfrm>
          <a:prstGeom prst="rect">
            <a:avLst/>
          </a:prstGeom>
        </p:spPr>
      </p:pic>
      <p:pic>
        <p:nvPicPr>
          <p:cNvPr id="10" name="Picture 9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71153555-45A3-5001-C646-FB9FC35BFAA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3380" t="23380" r="24507" b="24507"/>
          <a:stretch>
            <a:fillRect/>
          </a:stretch>
        </p:blipFill>
        <p:spPr>
          <a:xfrm>
            <a:off x="9768039" y="5672275"/>
            <a:ext cx="874073" cy="8852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DF7B863-2067-7C68-3302-7887791EE181}"/>
              </a:ext>
            </a:extLst>
          </p:cNvPr>
          <p:cNvSpPr txBox="1"/>
          <p:nvPr/>
        </p:nvSpPr>
        <p:spPr>
          <a:xfrm>
            <a:off x="4923865" y="694764"/>
            <a:ext cx="720538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FFFFFF"/>
                </a:solidFill>
                <a:latin typeface="Barlow"/>
              </a:rPr>
              <a:t>Try it out:  Durham </a:t>
            </a:r>
            <a:endParaRPr lang="en-US" sz="3600" b="1">
              <a:latin typeface="Barlow"/>
            </a:endParaRPr>
          </a:p>
          <a:p>
            <a:pPr algn="ctr"/>
            <a:endParaRPr lang="en-US"/>
          </a:p>
        </p:txBody>
      </p:sp>
      <p:pic>
        <p:nvPicPr>
          <p:cNvPr id="5" name="Picture 4" descr="A drawing of a paint palette and pencils&#10;&#10;AI-generated content may be incorrect.">
            <a:extLst>
              <a:ext uri="{FF2B5EF4-FFF2-40B4-BE49-F238E27FC236}">
                <a16:creationId xmlns:a16="http://schemas.microsoft.com/office/drawing/2014/main" id="{2A8CEAEF-D58D-DECE-344A-36057B18B56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24546" y="1920516"/>
            <a:ext cx="789256" cy="76200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626AAB0-F9C1-DF54-8A2F-B05F0AAD6608}"/>
              </a:ext>
            </a:extLst>
          </p:cNvPr>
          <p:cNvGrpSpPr/>
          <p:nvPr/>
        </p:nvGrpSpPr>
        <p:grpSpPr>
          <a:xfrm>
            <a:off x="527621" y="1877349"/>
            <a:ext cx="5201102" cy="845681"/>
            <a:chOff x="527621" y="1877349"/>
            <a:chExt cx="5201102" cy="845681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B74360E-4E42-7090-CA97-30D4045BE609}"/>
                </a:ext>
              </a:extLst>
            </p:cNvPr>
            <p:cNvGrpSpPr/>
            <p:nvPr/>
          </p:nvGrpSpPr>
          <p:grpSpPr>
            <a:xfrm>
              <a:off x="527621" y="1877349"/>
              <a:ext cx="2834183" cy="762003"/>
              <a:chOff x="1500626" y="2845591"/>
              <a:chExt cx="2834183" cy="762003"/>
            </a:xfrm>
          </p:grpSpPr>
          <p:pic>
            <p:nvPicPr>
              <p:cNvPr id="28" name="Picture 27" descr="A face drawn on a square&#10;&#10;AI-generated content may be incorrect.">
                <a:extLst>
                  <a:ext uri="{FF2B5EF4-FFF2-40B4-BE49-F238E27FC236}">
                    <a16:creationId xmlns:a16="http://schemas.microsoft.com/office/drawing/2014/main" id="{234DA8AE-CD2A-C5EA-45B0-F0FA24763A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 flipH="1">
                <a:off x="1500626" y="2846291"/>
                <a:ext cx="630894" cy="726285"/>
              </a:xfrm>
              <a:prstGeom prst="rect">
                <a:avLst/>
              </a:prstGeom>
            </p:spPr>
          </p:pic>
          <p:pic>
            <p:nvPicPr>
              <p:cNvPr id="30" name="Picture 29" descr="A video camera on a black background&#10;&#10;AI-generated content may be incorrect.">
                <a:extLst>
                  <a:ext uri="{FF2B5EF4-FFF2-40B4-BE49-F238E27FC236}">
                    <a16:creationId xmlns:a16="http://schemas.microsoft.com/office/drawing/2014/main" id="{8B378A7E-B247-F001-E5A5-8E3EE638CD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128018" y="2845591"/>
                <a:ext cx="699070" cy="726285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D88C120B-9954-735E-266B-1945850CF1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 flipH="1">
                <a:off x="2823089" y="2870106"/>
                <a:ext cx="802317" cy="714377"/>
              </a:xfrm>
              <a:prstGeom prst="rect">
                <a:avLst/>
              </a:prstGeom>
            </p:spPr>
          </p:pic>
          <p:pic>
            <p:nvPicPr>
              <p:cNvPr id="33" name="Picture 32" descr="A computer screen with a gear on it&#10;&#10;AI-generated content may be incorrect.">
                <a:extLst>
                  <a:ext uri="{FF2B5EF4-FFF2-40B4-BE49-F238E27FC236}">
                    <a16:creationId xmlns:a16="http://schemas.microsoft.com/office/drawing/2014/main" id="{EBCE2756-F557-7B8A-0E2C-2B27DA3A62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 flipH="1">
                <a:off x="3618567" y="2893217"/>
                <a:ext cx="716242" cy="714377"/>
              </a:xfrm>
              <a:prstGeom prst="rect">
                <a:avLst/>
              </a:prstGeom>
            </p:spPr>
          </p:pic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BAFA158C-71CA-BCBE-594C-848D7DFFD759}"/>
                </a:ext>
              </a:extLst>
            </p:cNvPr>
            <p:cNvGrpSpPr/>
            <p:nvPr/>
          </p:nvGrpSpPr>
          <p:grpSpPr>
            <a:xfrm>
              <a:off x="3466479" y="1961030"/>
              <a:ext cx="1454980" cy="672353"/>
              <a:chOff x="1014805" y="3137647"/>
              <a:chExt cx="1454980" cy="672353"/>
            </a:xfrm>
          </p:grpSpPr>
          <p:pic>
            <p:nvPicPr>
              <p:cNvPr id="37" name="Picture 36" descr="A musical notes drawn on a white square&#10;&#10;AI-generated content may be incorrect.">
                <a:extLst>
                  <a:ext uri="{FF2B5EF4-FFF2-40B4-BE49-F238E27FC236}">
                    <a16:creationId xmlns:a16="http://schemas.microsoft.com/office/drawing/2014/main" id="{1AE79DFF-14D3-DF20-1618-6B75829C4E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686018" y="3137647"/>
                <a:ext cx="783767" cy="672353"/>
              </a:xfrm>
              <a:prstGeom prst="rect">
                <a:avLst/>
              </a:prstGeom>
            </p:spPr>
          </p:pic>
          <p:pic>
            <p:nvPicPr>
              <p:cNvPr id="38" name="Picture 37" descr="A blue and red microphone&#10;&#10;AI-generated content may be incorrect.">
                <a:extLst>
                  <a:ext uri="{FF2B5EF4-FFF2-40B4-BE49-F238E27FC236}">
                    <a16:creationId xmlns:a16="http://schemas.microsoft.com/office/drawing/2014/main" id="{DB38C4D2-99C1-6345-D769-BDC88AB011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 flipH="1">
                <a:off x="1014805" y="3137647"/>
                <a:ext cx="682418" cy="672353"/>
              </a:xfrm>
              <a:prstGeom prst="rect">
                <a:avLst/>
              </a:prstGeom>
            </p:spPr>
          </p:pic>
        </p:grpSp>
        <p:pic>
          <p:nvPicPr>
            <p:cNvPr id="9" name="Picture 8" descr="A paper with a pencil on it&#10;&#10;AI-generated content may be incorrect.">
              <a:extLst>
                <a:ext uri="{FF2B5EF4-FFF2-40B4-BE49-F238E27FC236}">
                  <a16:creationId xmlns:a16="http://schemas.microsoft.com/office/drawing/2014/main" id="{A4AB8215-2D70-0DE2-5233-5815C2387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flipH="1">
              <a:off x="4914602" y="1961030"/>
              <a:ext cx="814121" cy="762000"/>
            </a:xfrm>
            <a:prstGeom prst="rect">
              <a:avLst/>
            </a:prstGeom>
          </p:spPr>
        </p:pic>
      </p:grp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9AF3EEE-5B60-FA42-0FE2-DAB317DF6DE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738562" y="5757862"/>
            <a:ext cx="471487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199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8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CD2445-4D69-BD81-506C-A8A86E674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457E83-A5F6-7D8B-5BC4-D8A396FD0379}"/>
              </a:ext>
            </a:extLst>
          </p:cNvPr>
          <p:cNvSpPr txBox="1"/>
          <p:nvPr/>
        </p:nvSpPr>
        <p:spPr>
          <a:xfrm>
            <a:off x="274690" y="2088898"/>
            <a:ext cx="11641940" cy="4462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sz="2000">
              <a:solidFill>
                <a:schemeClr val="bg1"/>
              </a:solidFill>
              <a:latin typeface="Barlow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New Writing North Young Writers: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https://newwritingnorth.com/young-writers/groups/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Arts and Crafts Club at The Word: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https://theworduk.org/whats-on/arts-and-crafts-club/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The Word – Creative Clubs: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https://theworduk.org/whats-on/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The Customs House Youth Theatre: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https://customshouse.co.uk/takepart/youth-theatre/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STAMP – South Tyneside Academy of Music Performance: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https://www.st-amp.co.uk/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Ocean Road Community Association – youth dance: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https://oceanroadca.com/youth-work/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</a:p>
          <a:p>
            <a:endParaRPr lang="en-US" sz="2000">
              <a:solidFill>
                <a:schemeClr val="bg1"/>
              </a:solidFill>
              <a:latin typeface="Aptos"/>
            </a:endParaRPr>
          </a:p>
          <a:p>
            <a:r>
              <a:rPr lang="en-US" sz="2000" b="1">
                <a:solidFill>
                  <a:schemeClr val="bg1"/>
                </a:solidFill>
                <a:latin typeface="Barlow"/>
              </a:rPr>
              <a:t>Discover many more opportunities with </a:t>
            </a:r>
            <a:r>
              <a:rPr lang="en-US" sz="2000" b="1" dirty="0">
                <a:solidFill>
                  <a:schemeClr val="bg1"/>
                </a:solidFill>
                <a:latin typeface="Barlow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Local Cultural Education Partnership</a:t>
            </a:r>
            <a:r>
              <a:rPr lang="en-US" sz="2000" b="1" dirty="0">
                <a:solidFill>
                  <a:schemeClr val="bg1"/>
                </a:solidFill>
                <a:latin typeface="Barlow"/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sz="2400">
              <a:solidFill>
                <a:schemeClr val="bg1"/>
              </a:solidFill>
              <a:latin typeface="Barlow"/>
            </a:endParaRPr>
          </a:p>
          <a:p>
            <a:endParaRPr lang="en-US" sz="2400">
              <a:solidFill>
                <a:schemeClr val="bg1"/>
              </a:solidFill>
              <a:latin typeface="Barlow"/>
            </a:endParaRPr>
          </a:p>
          <a:p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 descr="A purple logo with black background&#10;&#10;AI-generated content may be incorrect.">
            <a:extLst>
              <a:ext uri="{FF2B5EF4-FFF2-40B4-BE49-F238E27FC236}">
                <a16:creationId xmlns:a16="http://schemas.microsoft.com/office/drawing/2014/main" id="{F627B33E-6585-AC67-EB33-4617114855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730" y="485229"/>
            <a:ext cx="2816123" cy="1127578"/>
          </a:xfrm>
          <a:prstGeom prst="rect">
            <a:avLst/>
          </a:prstGeom>
        </p:spPr>
      </p:pic>
      <p:pic>
        <p:nvPicPr>
          <p:cNvPr id="6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A3A5D782-A3E9-3F17-66F1-70F4E4118A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4539" y="5674048"/>
            <a:ext cx="2340786" cy="885284"/>
          </a:xfrm>
          <a:prstGeom prst="rect">
            <a:avLst/>
          </a:prstGeom>
        </p:spPr>
      </p:pic>
      <p:pic>
        <p:nvPicPr>
          <p:cNvPr id="10" name="Picture 9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A93D94A9-0357-9E69-BBF4-BEDB76EB00D7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3380" t="23380" r="24507" b="24507"/>
          <a:stretch>
            <a:fillRect/>
          </a:stretch>
        </p:blipFill>
        <p:spPr>
          <a:xfrm>
            <a:off x="9827570" y="5838963"/>
            <a:ext cx="874073" cy="8852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E15E44C-5AF0-6AA5-3950-A7C24D2BD86C}"/>
              </a:ext>
            </a:extLst>
          </p:cNvPr>
          <p:cNvSpPr txBox="1"/>
          <p:nvPr/>
        </p:nvSpPr>
        <p:spPr>
          <a:xfrm>
            <a:off x="4923865" y="694764"/>
            <a:ext cx="720538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FFFFFF"/>
                </a:solidFill>
                <a:latin typeface="Barlow"/>
              </a:rPr>
              <a:t>Try it out:  South Tyneside </a:t>
            </a:r>
            <a:endParaRPr lang="en-US" sz="3600" b="1">
              <a:latin typeface="Barlow"/>
            </a:endParaRPr>
          </a:p>
          <a:p>
            <a:pPr algn="ctr"/>
            <a:endParaRPr lang="en-US"/>
          </a:p>
        </p:txBody>
      </p:sp>
      <p:pic>
        <p:nvPicPr>
          <p:cNvPr id="5" name="Picture 4" descr="A drawing of a paint palette and pencils&#10;&#10;AI-generated content may be incorrect.">
            <a:extLst>
              <a:ext uri="{FF2B5EF4-FFF2-40B4-BE49-F238E27FC236}">
                <a16:creationId xmlns:a16="http://schemas.microsoft.com/office/drawing/2014/main" id="{6C33EC12-1F93-1BE4-1497-F1FBEE1B5B7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4546" y="1920516"/>
            <a:ext cx="789256" cy="76200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321015A-C982-9528-7754-A22FC7037EE8}"/>
              </a:ext>
            </a:extLst>
          </p:cNvPr>
          <p:cNvGrpSpPr/>
          <p:nvPr/>
        </p:nvGrpSpPr>
        <p:grpSpPr>
          <a:xfrm>
            <a:off x="527621" y="1877349"/>
            <a:ext cx="5201102" cy="845681"/>
            <a:chOff x="527621" y="1877349"/>
            <a:chExt cx="5201102" cy="845681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70354A8-D134-E7B3-47D6-72E5651A33E8}"/>
                </a:ext>
              </a:extLst>
            </p:cNvPr>
            <p:cNvGrpSpPr/>
            <p:nvPr/>
          </p:nvGrpSpPr>
          <p:grpSpPr>
            <a:xfrm>
              <a:off x="527621" y="1877349"/>
              <a:ext cx="2834183" cy="762003"/>
              <a:chOff x="1500626" y="2845591"/>
              <a:chExt cx="2834183" cy="762003"/>
            </a:xfrm>
          </p:grpSpPr>
          <p:pic>
            <p:nvPicPr>
              <p:cNvPr id="28" name="Picture 27" descr="A face drawn on a square&#10;&#10;AI-generated content may be incorrect.">
                <a:extLst>
                  <a:ext uri="{FF2B5EF4-FFF2-40B4-BE49-F238E27FC236}">
                    <a16:creationId xmlns:a16="http://schemas.microsoft.com/office/drawing/2014/main" id="{623D553A-8A6D-A667-7458-8EEE60FC73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 flipH="1">
                <a:off x="1500626" y="2846291"/>
                <a:ext cx="630894" cy="726285"/>
              </a:xfrm>
              <a:prstGeom prst="rect">
                <a:avLst/>
              </a:prstGeom>
            </p:spPr>
          </p:pic>
          <p:pic>
            <p:nvPicPr>
              <p:cNvPr id="30" name="Picture 29" descr="A video camera on a black background&#10;&#10;AI-generated content may be incorrect.">
                <a:extLst>
                  <a:ext uri="{FF2B5EF4-FFF2-40B4-BE49-F238E27FC236}">
                    <a16:creationId xmlns:a16="http://schemas.microsoft.com/office/drawing/2014/main" id="{DDCE43C6-0C9A-4020-DAA3-FE906A0C22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128018" y="2845591"/>
                <a:ext cx="699070" cy="726285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436B6C63-8F22-EB1A-7423-4153A014D7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 flipH="1">
                <a:off x="2823089" y="2870106"/>
                <a:ext cx="802317" cy="714377"/>
              </a:xfrm>
              <a:prstGeom prst="rect">
                <a:avLst/>
              </a:prstGeom>
            </p:spPr>
          </p:pic>
          <p:pic>
            <p:nvPicPr>
              <p:cNvPr id="33" name="Picture 32" descr="A computer screen with a gear on it&#10;&#10;AI-generated content may be incorrect.">
                <a:extLst>
                  <a:ext uri="{FF2B5EF4-FFF2-40B4-BE49-F238E27FC236}">
                    <a16:creationId xmlns:a16="http://schemas.microsoft.com/office/drawing/2014/main" id="{702B1676-A829-CC0D-582F-F8FC1CAECE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 flipH="1">
                <a:off x="3618567" y="2893217"/>
                <a:ext cx="716242" cy="714377"/>
              </a:xfrm>
              <a:prstGeom prst="rect">
                <a:avLst/>
              </a:prstGeom>
            </p:spPr>
          </p:pic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422598F3-2743-6B39-BAAF-8D5805E47FF0}"/>
                </a:ext>
              </a:extLst>
            </p:cNvPr>
            <p:cNvGrpSpPr/>
            <p:nvPr/>
          </p:nvGrpSpPr>
          <p:grpSpPr>
            <a:xfrm>
              <a:off x="3466479" y="1961030"/>
              <a:ext cx="1454980" cy="672353"/>
              <a:chOff x="1014805" y="3137647"/>
              <a:chExt cx="1454980" cy="672353"/>
            </a:xfrm>
          </p:grpSpPr>
          <p:pic>
            <p:nvPicPr>
              <p:cNvPr id="37" name="Picture 36" descr="A musical notes drawn on a white square&#10;&#10;AI-generated content may be incorrect.">
                <a:extLst>
                  <a:ext uri="{FF2B5EF4-FFF2-40B4-BE49-F238E27FC236}">
                    <a16:creationId xmlns:a16="http://schemas.microsoft.com/office/drawing/2014/main" id="{B0D39183-2820-ACF1-1678-C4DE1CFBA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686018" y="3137647"/>
                <a:ext cx="783767" cy="672353"/>
              </a:xfrm>
              <a:prstGeom prst="rect">
                <a:avLst/>
              </a:prstGeom>
            </p:spPr>
          </p:pic>
          <p:pic>
            <p:nvPicPr>
              <p:cNvPr id="38" name="Picture 37" descr="A blue and red microphone&#10;&#10;AI-generated content may be incorrect.">
                <a:extLst>
                  <a:ext uri="{FF2B5EF4-FFF2-40B4-BE49-F238E27FC236}">
                    <a16:creationId xmlns:a16="http://schemas.microsoft.com/office/drawing/2014/main" id="{C4177185-CDD9-1272-6E25-ECDBC973D4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 flipH="1">
                <a:off x="1014805" y="3137647"/>
                <a:ext cx="682418" cy="672353"/>
              </a:xfrm>
              <a:prstGeom prst="rect">
                <a:avLst/>
              </a:prstGeom>
            </p:spPr>
          </p:pic>
        </p:grpSp>
        <p:pic>
          <p:nvPicPr>
            <p:cNvPr id="9" name="Picture 8" descr="A paper with a pencil on it&#10;&#10;AI-generated content may be incorrect.">
              <a:extLst>
                <a:ext uri="{FF2B5EF4-FFF2-40B4-BE49-F238E27FC236}">
                  <a16:creationId xmlns:a16="http://schemas.microsoft.com/office/drawing/2014/main" id="{951D37EF-7CA6-97EE-F8F9-FEC5C570F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flipH="1">
              <a:off x="4914602" y="1961030"/>
              <a:ext cx="814121" cy="762000"/>
            </a:xfrm>
            <a:prstGeom prst="rect">
              <a:avLst/>
            </a:prstGeom>
          </p:spPr>
        </p:pic>
      </p:grp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7E0557E-9C11-BA2D-1E22-3B9C10BB6D1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738562" y="5841206"/>
            <a:ext cx="471487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2153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5312485B-D121-525B-EE0E-0AFEDFDF7138}"/>
              </a:ext>
            </a:extLst>
          </p:cNvPr>
          <p:cNvSpPr/>
          <p:nvPr/>
        </p:nvSpPr>
        <p:spPr>
          <a:xfrm>
            <a:off x="563468" y="1130616"/>
            <a:ext cx="2928746" cy="282509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buClr>
                <a:srgbClr val="000000"/>
              </a:buClr>
              <a:defRPr/>
            </a:pPr>
            <a:r>
              <a:rPr lang="en-US" sz="1600">
                <a:solidFill>
                  <a:prstClr val="white"/>
                </a:solidFill>
                <a:latin typeface="Arial" panose="020B0604020202020204"/>
              </a:rPr>
              <a:t>The Creative industries are too ________?   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98A8AC0-A5DA-AEB7-111B-64E82CE1769E}"/>
              </a:ext>
            </a:extLst>
          </p:cNvPr>
          <p:cNvSpPr/>
          <p:nvPr/>
        </p:nvSpPr>
        <p:spPr>
          <a:xfrm>
            <a:off x="2430370" y="3746500"/>
            <a:ext cx="3083319" cy="29022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90000"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  <a:sym typeface="Calibri"/>
              </a:rPr>
              <a:t>The creative industries are only for</a:t>
            </a:r>
            <a:r>
              <a:rPr lang="en-US" sz="1600" kern="1200">
                <a:solidFill>
                  <a:srgbClr val="000000"/>
                </a:solidFill>
                <a:latin typeface="Arial"/>
                <a:cs typeface="Calibri"/>
                <a:sym typeface="Calibri"/>
              </a:rPr>
              <a:t> </a:t>
            </a:r>
            <a:r>
              <a:rPr lang="en-US" sz="1600">
                <a:solidFill>
                  <a:srgbClr val="000000"/>
                </a:solidFill>
                <a:latin typeface="Arial"/>
                <a:cs typeface="Calibri"/>
                <a:sym typeface="Calibri"/>
              </a:rPr>
              <a:t>_____</a:t>
            </a:r>
            <a:r>
              <a:rPr lang="en-US" sz="1600" kern="1200">
                <a:solidFill>
                  <a:srgbClr val="000000"/>
                </a:solidFill>
                <a:latin typeface="Arial"/>
                <a:cs typeface="Calibri"/>
                <a:sym typeface="Calibri"/>
              </a:rPr>
              <a:t> people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Calibri"/>
              <a:sym typeface="Calibri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2869BD3-CE58-1EB1-225F-7A6C41A278EE}"/>
              </a:ext>
            </a:extLst>
          </p:cNvPr>
          <p:cNvSpPr/>
          <p:nvPr/>
        </p:nvSpPr>
        <p:spPr>
          <a:xfrm>
            <a:off x="6678313" y="3746500"/>
            <a:ext cx="3083318" cy="2902289"/>
          </a:xfrm>
          <a:prstGeom prst="ellipse">
            <a:avLst/>
          </a:prstGeom>
          <a:solidFill>
            <a:srgbClr val="2513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buClr>
                <a:srgbClr val="000000"/>
              </a:buClr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Calibri"/>
                <a:sym typeface="Calibri"/>
              </a:rPr>
              <a:t>You have to live in </a:t>
            </a:r>
            <a:r>
              <a:rPr lang="en-US" sz="1600">
                <a:solidFill>
                  <a:prstClr val="white"/>
                </a:solidFill>
                <a:latin typeface="Arial"/>
                <a:cs typeface="Calibri"/>
                <a:sym typeface="Calibri"/>
              </a:rPr>
              <a:t>_________ 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Calibri"/>
                <a:sym typeface="Calibri"/>
              </a:rPr>
              <a:t> to have a career in the creative industries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Calibri"/>
              <a:sym typeface="Calibri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1F687B1-72C4-A76C-C255-C72E227CCBA0}"/>
              </a:ext>
            </a:extLst>
          </p:cNvPr>
          <p:cNvSpPr/>
          <p:nvPr/>
        </p:nvSpPr>
        <p:spPr>
          <a:xfrm>
            <a:off x="8861363" y="1108064"/>
            <a:ext cx="3083319" cy="2902289"/>
          </a:xfrm>
          <a:prstGeom prst="ellipse">
            <a:avLst/>
          </a:prstGeom>
          <a:solidFill>
            <a:srgbClr val="A3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90000"/>
              <a:defRPr/>
            </a:pPr>
            <a:r>
              <a:rPr lang="en-US" sz="1600" kern="1200">
                <a:solidFill>
                  <a:prstClr val="white"/>
                </a:solidFill>
                <a:latin typeface="Arial"/>
                <a:cs typeface="Calibri"/>
                <a:sym typeface="Calibri"/>
              </a:rPr>
              <a:t>You need </a:t>
            </a:r>
            <a:r>
              <a:rPr lang="en-US" sz="1600">
                <a:solidFill>
                  <a:prstClr val="white"/>
                </a:solidFill>
                <a:latin typeface="Arial"/>
                <a:cs typeface="Calibri"/>
                <a:sym typeface="Calibri"/>
              </a:rPr>
              <a:t>____ __ _____ __</a:t>
            </a:r>
            <a:r>
              <a:rPr lang="en-US" sz="1600" kern="1200">
                <a:solidFill>
                  <a:prstClr val="white"/>
                </a:solidFill>
                <a:latin typeface="Arial"/>
                <a:cs typeface="Calibri"/>
                <a:sym typeface="Calibri"/>
              </a:rPr>
              <a:t> </a:t>
            </a:r>
            <a:r>
              <a:rPr lang="en-US" sz="1600">
                <a:solidFill>
                  <a:prstClr val="white"/>
                </a:solidFill>
                <a:latin typeface="Arial"/>
                <a:cs typeface="Calibri"/>
                <a:sym typeface="Calibri"/>
              </a:rPr>
              <a:t>____ ____</a:t>
            </a:r>
            <a:r>
              <a:rPr lang="en-GB" sz="1600">
                <a:solidFill>
                  <a:prstClr val="white"/>
                </a:solidFill>
                <a:latin typeface="Arial"/>
                <a:cs typeface="Calibri"/>
                <a:sym typeface="Calibri"/>
              </a:rPr>
              <a:t> </a:t>
            </a:r>
            <a:r>
              <a:rPr lang="en-GB" sz="1600" kern="1200">
                <a:solidFill>
                  <a:prstClr val="white"/>
                </a:solidFill>
                <a:latin typeface="Arial"/>
                <a:cs typeface="Calibri"/>
                <a:sym typeface="Calibri"/>
              </a:rPr>
              <a:t>to get a job in the creative industries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Calibri"/>
              <a:sym typeface="Calibri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B109E80-53C9-562F-3E29-AC42A8026252}"/>
              </a:ext>
            </a:extLst>
          </p:cNvPr>
          <p:cNvSpPr/>
          <p:nvPr/>
        </p:nvSpPr>
        <p:spPr>
          <a:xfrm>
            <a:off x="4635129" y="1108064"/>
            <a:ext cx="3083319" cy="2902289"/>
          </a:xfrm>
          <a:prstGeom prst="ellipse">
            <a:avLst/>
          </a:prstGeom>
          <a:solidFill>
            <a:srgbClr val="4C4C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buClr>
                <a:srgbClr val="000000"/>
              </a:buClr>
              <a:defRPr/>
            </a:pPr>
            <a:r>
              <a:rPr lang="en-US" sz="1600">
                <a:solidFill>
                  <a:prstClr val="white"/>
                </a:solidFill>
                <a:latin typeface="Arial" panose="020B0604020202020204"/>
              </a:rPr>
              <a:t>A job in the creative industries is not __ _____ ____?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F7DF43-146A-C875-0A25-2FA27E947ECC}"/>
              </a:ext>
            </a:extLst>
          </p:cNvPr>
          <p:cNvSpPr txBox="1">
            <a:spLocks/>
          </p:cNvSpPr>
          <p:nvPr/>
        </p:nvSpPr>
        <p:spPr>
          <a:xfrm>
            <a:off x="92869" y="179334"/>
            <a:ext cx="6083919" cy="538983"/>
          </a:xfrm>
          <a:prstGeom prst="rect">
            <a:avLst/>
          </a:prstGeom>
          <a:solidFill>
            <a:schemeClr val="bg1"/>
          </a:solidFill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800" b="0" i="0" u="none" strike="noStrike" kern="1200" cap="none" spc="0" normalizeH="0" baseline="0" noProof="0">
                <a:ln>
                  <a:noFill/>
                </a:ln>
                <a:solidFill>
                  <a:srgbClr val="25135E"/>
                </a:solidFill>
                <a:effectLst/>
                <a:uLnTx/>
                <a:uFillTx/>
                <a:latin typeface="Arial Black" panose="020B0A04020102020204"/>
                <a:ea typeface="+mj-ea"/>
                <a:cs typeface="+mj-cs"/>
                <a:sym typeface="Arial"/>
              </a:rPr>
              <a:t>Myth busting…</a:t>
            </a:r>
          </a:p>
        </p:txBody>
      </p:sp>
    </p:spTree>
    <p:extLst>
      <p:ext uri="{BB962C8B-B14F-4D97-AF65-F5344CB8AC3E}">
        <p14:creationId xmlns:p14="http://schemas.microsoft.com/office/powerpoint/2010/main" val="1555170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4A72B-4126-F5B9-0486-86B492E28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3EBFFBE0-4ECE-653D-4BA3-FE6F2645B5D3}"/>
              </a:ext>
            </a:extLst>
          </p:cNvPr>
          <p:cNvSpPr/>
          <p:nvPr/>
        </p:nvSpPr>
        <p:spPr>
          <a:xfrm>
            <a:off x="563468" y="1130616"/>
            <a:ext cx="2928746" cy="282509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600">
                <a:solidFill>
                  <a:prstClr val="white"/>
                </a:solidFill>
                <a:latin typeface="Arial" panose="020B0604020202020204"/>
              </a:rPr>
              <a:t>The Creative industries are too </a:t>
            </a:r>
            <a:r>
              <a:rPr lang="en-US" sz="1600" b="1" u="sng">
                <a:solidFill>
                  <a:prstClr val="white"/>
                </a:solidFill>
                <a:latin typeface="Arial" panose="020B0604020202020204"/>
              </a:rPr>
              <a:t>competitive</a:t>
            </a:r>
            <a:r>
              <a:rPr lang="en-US" sz="1600">
                <a:solidFill>
                  <a:prstClr val="white"/>
                </a:solidFill>
                <a:latin typeface="Arial" panose="020B0604020202020204"/>
              </a:rPr>
              <a:t> 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3CC3F8B-25BB-3882-F0A8-F4CE8435DFAE}"/>
              </a:ext>
            </a:extLst>
          </p:cNvPr>
          <p:cNvSpPr/>
          <p:nvPr/>
        </p:nvSpPr>
        <p:spPr>
          <a:xfrm>
            <a:off x="2430370" y="3746500"/>
            <a:ext cx="3083319" cy="29022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90000"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  <a:sym typeface="Calibri"/>
              </a:rPr>
              <a:t>The creative industries are only for</a:t>
            </a:r>
            <a:r>
              <a:rPr lang="en-US" sz="1600" b="1" kern="1200">
                <a:solidFill>
                  <a:srgbClr val="000000"/>
                </a:solidFill>
                <a:latin typeface="Arial"/>
                <a:cs typeface="Calibri"/>
                <a:sym typeface="Calibri"/>
              </a:rPr>
              <a:t> </a:t>
            </a:r>
            <a:r>
              <a:rPr lang="en-US" sz="1600" b="1" u="sng" kern="1200">
                <a:solidFill>
                  <a:srgbClr val="000000"/>
                </a:solidFill>
                <a:latin typeface="Arial"/>
                <a:cs typeface="Calibri"/>
                <a:sym typeface="Calibri"/>
              </a:rPr>
              <a:t>‘arty’ </a:t>
            </a:r>
            <a:r>
              <a:rPr lang="en-US" sz="1600" kern="1200">
                <a:solidFill>
                  <a:srgbClr val="000000"/>
                </a:solidFill>
                <a:latin typeface="Arial"/>
                <a:cs typeface="Calibri"/>
                <a:sym typeface="Calibri"/>
              </a:rPr>
              <a:t>people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Calibri"/>
              <a:sym typeface="Calibri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1ED87CB-4FE0-E0FE-4B61-E545328BE14C}"/>
              </a:ext>
            </a:extLst>
          </p:cNvPr>
          <p:cNvSpPr/>
          <p:nvPr/>
        </p:nvSpPr>
        <p:spPr>
          <a:xfrm>
            <a:off x="6678313" y="3746500"/>
            <a:ext cx="3083318" cy="2902289"/>
          </a:xfrm>
          <a:prstGeom prst="ellipse">
            <a:avLst/>
          </a:prstGeom>
          <a:solidFill>
            <a:srgbClr val="2513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Calibri"/>
                <a:sym typeface="Calibri"/>
              </a:rPr>
              <a:t>You have to live in </a:t>
            </a:r>
            <a:r>
              <a:rPr kumimoji="0" lang="en-US" sz="16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Calibri"/>
                <a:sym typeface="Calibri"/>
              </a:rPr>
              <a:t>London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Calibri"/>
                <a:sym typeface="Calibri"/>
              </a:rPr>
              <a:t> to have a career in the creative industries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Calibri"/>
              <a:sym typeface="Calibri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0A959C8-89B0-27D6-5222-0F4FAC25242A}"/>
              </a:ext>
            </a:extLst>
          </p:cNvPr>
          <p:cNvSpPr/>
          <p:nvPr/>
        </p:nvSpPr>
        <p:spPr>
          <a:xfrm>
            <a:off x="8861363" y="1108064"/>
            <a:ext cx="3083319" cy="2902289"/>
          </a:xfrm>
          <a:prstGeom prst="ellipse">
            <a:avLst/>
          </a:prstGeom>
          <a:solidFill>
            <a:srgbClr val="A3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90000"/>
              <a:buFont typeface="Arial"/>
              <a:buNone/>
              <a:tabLst/>
              <a:defRPr/>
            </a:pPr>
            <a:r>
              <a:rPr lang="en-US" sz="1600" kern="1200">
                <a:solidFill>
                  <a:prstClr val="white"/>
                </a:solidFill>
                <a:latin typeface="Arial"/>
                <a:cs typeface="Calibri"/>
                <a:sym typeface="Calibri"/>
              </a:rPr>
              <a:t>You need</a:t>
            </a:r>
            <a:r>
              <a:rPr lang="en-US" sz="1600" b="1" u="sng" kern="1200">
                <a:solidFill>
                  <a:prstClr val="white"/>
                </a:solidFill>
                <a:latin typeface="Arial"/>
                <a:cs typeface="Calibri"/>
                <a:sym typeface="Calibri"/>
              </a:rPr>
              <a:t> </a:t>
            </a:r>
            <a:r>
              <a:rPr lang="en-GB" sz="1600" b="1" u="sng" kern="1200">
                <a:solidFill>
                  <a:prstClr val="white"/>
                </a:solidFill>
                <a:latin typeface="Arial"/>
                <a:cs typeface="Calibri"/>
                <a:sym typeface="Calibri"/>
              </a:rPr>
              <a:t>friends or family in high places</a:t>
            </a:r>
            <a:r>
              <a:rPr lang="en-GB" sz="1600" kern="1200">
                <a:solidFill>
                  <a:prstClr val="white"/>
                </a:solidFill>
                <a:latin typeface="Arial"/>
                <a:cs typeface="Calibri"/>
                <a:sym typeface="Calibri"/>
              </a:rPr>
              <a:t> to get a job in the creative industries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Calibri"/>
              <a:sym typeface="Calibri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6707DDC-1BAD-E45F-A616-B00B0E5848AA}"/>
              </a:ext>
            </a:extLst>
          </p:cNvPr>
          <p:cNvSpPr/>
          <p:nvPr/>
        </p:nvSpPr>
        <p:spPr>
          <a:xfrm>
            <a:off x="4635129" y="1108064"/>
            <a:ext cx="3083319" cy="2902289"/>
          </a:xfrm>
          <a:prstGeom prst="ellipse">
            <a:avLst/>
          </a:prstGeom>
          <a:solidFill>
            <a:srgbClr val="4C4C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600">
                <a:solidFill>
                  <a:prstClr val="white"/>
                </a:solidFill>
                <a:latin typeface="Arial" panose="020B0604020202020204"/>
              </a:rPr>
              <a:t>A job in the creative industries is not </a:t>
            </a:r>
            <a:r>
              <a:rPr lang="en-US" sz="1600" b="1" u="sng">
                <a:solidFill>
                  <a:prstClr val="white"/>
                </a:solidFill>
                <a:latin typeface="Arial" panose="020B0604020202020204"/>
              </a:rPr>
              <a:t>a ‘proper job’</a:t>
            </a:r>
            <a:endParaRPr lang="en-US" sz="1600" b="1" i="0" u="sng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C81799-2EA7-D210-5952-6D61D7B3FE97}"/>
              </a:ext>
            </a:extLst>
          </p:cNvPr>
          <p:cNvSpPr txBox="1">
            <a:spLocks/>
          </p:cNvSpPr>
          <p:nvPr/>
        </p:nvSpPr>
        <p:spPr>
          <a:xfrm>
            <a:off x="92869" y="179334"/>
            <a:ext cx="6083919" cy="538983"/>
          </a:xfrm>
          <a:prstGeom prst="rect">
            <a:avLst/>
          </a:prstGeom>
          <a:solidFill>
            <a:schemeClr val="bg1"/>
          </a:solidFill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800" b="0" i="0" u="none" strike="noStrike" kern="1200" cap="none" spc="0" normalizeH="0" baseline="0" noProof="0">
                <a:ln>
                  <a:noFill/>
                </a:ln>
                <a:solidFill>
                  <a:srgbClr val="25135E"/>
                </a:solidFill>
                <a:effectLst/>
                <a:uLnTx/>
                <a:uFillTx/>
                <a:latin typeface="Arial Black" panose="020B0A04020102020204"/>
                <a:ea typeface="+mj-ea"/>
                <a:cs typeface="+mj-cs"/>
                <a:sym typeface="Arial"/>
              </a:rPr>
              <a:t>Myth busting…</a:t>
            </a:r>
          </a:p>
        </p:txBody>
      </p:sp>
    </p:spTree>
    <p:extLst>
      <p:ext uri="{BB962C8B-B14F-4D97-AF65-F5344CB8AC3E}">
        <p14:creationId xmlns:p14="http://schemas.microsoft.com/office/powerpoint/2010/main" val="2940907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ontent">
  <a:themeElements>
    <a:clrScheme name="DISCOVER!">
      <a:dk1>
        <a:srgbClr val="000000"/>
      </a:dk1>
      <a:lt1>
        <a:sysClr val="window" lastClr="FFFFFF"/>
      </a:lt1>
      <a:dk2>
        <a:srgbClr val="25135E"/>
      </a:dk2>
      <a:lt2>
        <a:srgbClr val="EDEDFF"/>
      </a:lt2>
      <a:accent1>
        <a:srgbClr val="4C4CD5"/>
      </a:accent1>
      <a:accent2>
        <a:srgbClr val="A3A3FF"/>
      </a:accent2>
      <a:accent3>
        <a:srgbClr val="FF6666"/>
      </a:accent3>
      <a:accent4>
        <a:srgbClr val="FFCB00"/>
      </a:accent4>
      <a:accent5>
        <a:srgbClr val="FFFFFF"/>
      </a:accent5>
      <a:accent6>
        <a:srgbClr val="FFFFFF"/>
      </a:accent6>
      <a:hlink>
        <a:srgbClr val="4C4CD5"/>
      </a:hlink>
      <a:folHlink>
        <a:srgbClr val="4C4CD5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26b15c3-db65-40a9-a406-7b902471aa55">
      <Terms xmlns="http://schemas.microsoft.com/office/infopath/2007/PartnerControls"/>
    </lcf76f155ced4ddcb4097134ff3c332f>
    <TaxCatchAll xmlns="b4bca63d-d588-48ee-98a8-245d9385416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526EDA467B95448AFBA540623A1E3B" ma:contentTypeVersion="13" ma:contentTypeDescription="Create a new document." ma:contentTypeScope="" ma:versionID="b333e8338220458b095f8f4d152c9404">
  <xsd:schema xmlns:xsd="http://www.w3.org/2001/XMLSchema" xmlns:xs="http://www.w3.org/2001/XMLSchema" xmlns:p="http://schemas.microsoft.com/office/2006/metadata/properties" xmlns:ns2="626b15c3-db65-40a9-a406-7b902471aa55" xmlns:ns3="b4bca63d-d588-48ee-98a8-245d9385416c" targetNamespace="http://schemas.microsoft.com/office/2006/metadata/properties" ma:root="true" ma:fieldsID="c8987fbdc1fc2db4ab29c9263dc13a1a" ns2:_="" ns3:_="">
    <xsd:import namespace="626b15c3-db65-40a9-a406-7b902471aa55"/>
    <xsd:import namespace="b4bca63d-d588-48ee-98a8-245d938541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6b15c3-db65-40a9-a406-7b902471aa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5c4582c-5cdd-41b2-a8e7-a7523fad206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bca63d-d588-48ee-98a8-245d9385416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25e8c2f-ffd8-4c98-bcb5-ddf228ad7dfc}" ma:internalName="TaxCatchAll" ma:showField="CatchAllData" ma:web="b4bca63d-d588-48ee-98a8-245d938541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A02B46-B3E7-4AED-BB02-A6BC4266E873}">
  <ds:schemaRefs>
    <ds:schemaRef ds:uri="626b15c3-db65-40a9-a406-7b902471aa55"/>
    <ds:schemaRef ds:uri="b4bca63d-d588-48ee-98a8-245d9385416c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81088DB-EB76-4DC8-8CF0-40B3939C44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BC253F6-DDE5-41DD-9263-726AD171B2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6b15c3-db65-40a9-a406-7b902471aa55"/>
    <ds:schemaRef ds:uri="b4bca63d-d588-48ee-98a8-245d938541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1276</Words>
  <Application>Microsoft Office PowerPoint</Application>
  <PresentationFormat>Widescreen</PresentationFormat>
  <Paragraphs>143</Paragraphs>
  <Slides>21</Slides>
  <Notes>3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Content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are the creative industries?</vt:lpstr>
      <vt:lpstr>Creativity Matters</vt:lpstr>
      <vt:lpstr>PowerPoint Presentation</vt:lpstr>
      <vt:lpstr>Key skills </vt:lpstr>
      <vt:lpstr>Summary</vt:lpstr>
      <vt:lpstr>PowerPoint Presentation</vt:lpstr>
      <vt:lpstr>PowerPoint Presentation</vt:lpstr>
      <vt:lpstr>Discover the answers some of our North East Creative Sector workers gave to the same questions.            Choose a video interview from our Creative Careers Gallery for insider links and tips [links in text]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Potter, Lauren (North East CA)</cp:lastModifiedBy>
  <cp:revision>33</cp:revision>
  <dcterms:created xsi:type="dcterms:W3CDTF">2025-10-14T09:18:46Z</dcterms:created>
  <dcterms:modified xsi:type="dcterms:W3CDTF">2025-11-26T11:21:32Z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0x01010064526EDA467B95448AFBA540623A1E3B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Order">
    <vt:lpwstr>143300.000000000</vt:lpwstr>
  </property>
</Properties>
</file>